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3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3" r:id="rId6"/>
    <p:sldId id="273" r:id="rId7"/>
    <p:sldId id="274" r:id="rId8"/>
    <p:sldId id="265" r:id="rId9"/>
    <p:sldId id="267" r:id="rId10"/>
    <p:sldId id="281" r:id="rId11"/>
    <p:sldId id="268" r:id="rId12"/>
    <p:sldId id="269" r:id="rId13"/>
    <p:sldId id="270" r:id="rId14"/>
    <p:sldId id="275" r:id="rId15"/>
    <p:sldId id="271" r:id="rId16"/>
    <p:sldId id="272" r:id="rId17"/>
    <p:sldId id="282" r:id="rId18"/>
    <p:sldId id="276" r:id="rId19"/>
    <p:sldId id="277" r:id="rId20"/>
    <p:sldId id="278" r:id="rId21"/>
    <p:sldId id="279" r:id="rId22"/>
    <p:sldId id="280" r:id="rId23"/>
    <p:sldId id="283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576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mp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math.bas.b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mp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b="1" dirty="0" smtClean="0">
                <a:latin typeface="Comic Sans MS" panose="030F0702030302020204" pitchFamily="66" charset="0"/>
              </a:rPr>
              <a:t>ИНОВАТИВНО ОСНОВНО УЧИЛИЩЕ </a:t>
            </a:r>
            <a:br>
              <a:rPr lang="bg-BG" b="1" dirty="0" smtClean="0">
                <a:latin typeface="Comic Sans MS" panose="030F0702030302020204" pitchFamily="66" charset="0"/>
              </a:rPr>
            </a:br>
            <a:r>
              <a:rPr lang="bg-BG" b="1" dirty="0" smtClean="0">
                <a:latin typeface="Comic Sans MS" panose="030F0702030302020204" pitchFamily="66" charset="0"/>
              </a:rPr>
              <a:t>„РАЙНА КНЯГИНЯ“-ПЛОВДИВ</a:t>
            </a:r>
            <a:endParaRPr lang="en-US" b="1" dirty="0">
              <a:latin typeface="Comic Sans MS" panose="030F0702030302020204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400" dirty="0" smtClean="0">
                <a:latin typeface="Comic Sans MS" panose="030F0702030302020204" pitchFamily="66" charset="0"/>
              </a:rPr>
              <a:t>Славка Джурджева- старши учител в начален етап</a:t>
            </a:r>
            <a:endParaRPr lang="en-US" sz="2400" dirty="0">
              <a:latin typeface="Comic Sans MS" panose="030F0702030302020204" pitchFamily="66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3759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4529070"/>
          </a:xfrm>
        </p:spPr>
        <p:txBody>
          <a:bodyPr>
            <a:normAutofit fontScale="90000"/>
          </a:bodyPr>
          <a:lstStyle/>
          <a:p>
            <a:r>
              <a:rPr lang="bg-BG" sz="6600" dirty="0" smtClean="0">
                <a:latin typeface="Comic Sans MS" panose="030F0702030302020204" pitchFamily="66" charset="0"/>
              </a:rPr>
              <a:t> </a:t>
            </a:r>
            <a:r>
              <a:rPr lang="bg-BG" sz="6600" dirty="0" smtClean="0">
                <a:latin typeface="Comic Sans MS" panose="030F0702030302020204" pitchFamily="66" charset="0"/>
              </a:rPr>
              <a:t>Изучаване на геометричните тела в 4 клас в духа на </a:t>
            </a:r>
            <a:r>
              <a:rPr lang="bg-BG" sz="6600" dirty="0" err="1" smtClean="0">
                <a:latin typeface="Comic Sans MS" panose="030F0702030302020204" pitchFamily="66" charset="0"/>
              </a:rPr>
              <a:t>компетентностния</a:t>
            </a:r>
            <a:r>
              <a:rPr lang="bg-BG" sz="6600" smtClean="0">
                <a:latin typeface="Comic Sans MS" panose="030F0702030302020204" pitchFamily="66" charset="0"/>
              </a:rPr>
              <a:t> подход</a:t>
            </a:r>
            <a:endParaRPr lang="en-US" sz="66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559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77335" y="708495"/>
            <a:ext cx="8596668" cy="669544"/>
          </a:xfrm>
        </p:spPr>
        <p:txBody>
          <a:bodyPr>
            <a:noAutofit/>
          </a:bodyPr>
          <a:lstStyle/>
          <a:p>
            <a:pPr algn="ctr"/>
            <a:r>
              <a:rPr lang="bg-BG" sz="4800" dirty="0" smtClean="0">
                <a:latin typeface="Comic Sans MS" panose="030F0702030302020204" pitchFamily="66" charset="0"/>
              </a:rPr>
              <a:t>УВОДНИ ДУМИ</a:t>
            </a:r>
            <a:endParaRPr lang="en-US" sz="4800" dirty="0">
              <a:latin typeface="Comic Sans MS" panose="030F0702030302020204" pitchFamily="66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77335" y="1674255"/>
            <a:ext cx="8596668" cy="4367108"/>
          </a:xfrm>
        </p:spPr>
        <p:txBody>
          <a:bodyPr>
            <a:normAutofit fontScale="92500" lnSpcReduction="20000"/>
          </a:bodyPr>
          <a:lstStyle/>
          <a:p>
            <a:r>
              <a:rPr lang="bg-BG" dirty="0" smtClean="0"/>
              <a:t>	</a:t>
            </a:r>
            <a:r>
              <a:rPr lang="bg-BG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СЪЗДАВАНЕТО НА ИНТЕРЕС И АКТИВНОТО УЧАСТИЕ НА УЧЕНИЦИТЕ В УЧЕБНИЯ ПРОЦЕС Е ВАЖНА ЗАДАЧА, КОЯТО СТОИ ПРЕД ВСЕКИ УЧИТЕЛ.</a:t>
            </a:r>
          </a:p>
          <a:p>
            <a:r>
              <a:rPr lang="bg-BG" sz="3200" dirty="0" smtClean="0">
                <a:latin typeface="Comic Sans MS" panose="030F0702030302020204" pitchFamily="66" charset="0"/>
              </a:rPr>
              <a:t>	</a:t>
            </a:r>
            <a:r>
              <a:rPr lang="bg-BG" sz="32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СЪЧЕТАВАНЕТО НА КЛАСИЧЕСКИ И СЪВРЕМЕННИ СРЕДСТВА И ФОРМИ НА ОБУЧЕНИЕ В ЧАСОВЕТЕ ПО МАТЕМАТИКА </a:t>
            </a:r>
            <a:r>
              <a:rPr lang="en-US" sz="32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I-IV </a:t>
            </a:r>
            <a:r>
              <a:rPr lang="bg-BG" sz="3200" dirty="0" smtClean="0">
                <a:solidFill>
                  <a:schemeClr val="accent2">
                    <a:lumMod val="50000"/>
                  </a:schemeClr>
                </a:solidFill>
                <a:latin typeface="Comic Sans MS" panose="030F0702030302020204" pitchFamily="66" charset="0"/>
              </a:rPr>
              <a:t>КЛАС Е ЕДИН ОТ НАЧИНИТЕ ЗА СЪЗДАВАНЕ НА ТРАЕН ИНТЕРЕС И АКТИВНО УЧАСТИЕ НА УЧЕНИЦИТЕ В УЧЕБНИЯ ПРОЦЕС.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3705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ВОДЕЩА ЦЕЛ</a:t>
            </a:r>
            <a:endParaRPr lang="en-US" sz="4000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ФОРМИРАНЕ НА ЗНАНИЯ ЗА ГЕОМЕТРИЧНИТЕ ТЕЛА:</a:t>
            </a:r>
          </a:p>
          <a:p>
            <a:r>
              <a:rPr lang="bg-BG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КУБ</a:t>
            </a:r>
          </a:p>
          <a:p>
            <a:r>
              <a:rPr lang="bg-BG" sz="32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ПРАВОЪГЪЛЕН ПАРАЛЕЛЕПИПЕД</a:t>
            </a:r>
          </a:p>
          <a:p>
            <a:r>
              <a:rPr lang="bg-BG" sz="3200" dirty="0" smtClean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ПИРАМИДА</a:t>
            </a:r>
          </a:p>
          <a:p>
            <a:r>
              <a:rPr lang="bg-BG" sz="32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ЦИЛИНДЪР</a:t>
            </a:r>
          </a:p>
          <a:p>
            <a:r>
              <a:rPr lang="bg-BG" sz="3200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КЪЛБО</a:t>
            </a:r>
          </a:p>
          <a:p>
            <a:r>
              <a:rPr lang="bg-BG" sz="3200" dirty="0" smtClean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КОНУС</a:t>
            </a:r>
            <a:endParaRPr lang="en-US" sz="3200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191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800" dirty="0" smtClean="0">
                <a:latin typeface="Comic Sans MS" panose="030F0702030302020204" pitchFamily="66" charset="0"/>
              </a:rPr>
              <a:t>Сравняване</a:t>
            </a:r>
            <a:endParaRPr lang="en-US" sz="4800" dirty="0">
              <a:latin typeface="Comic Sans MS" panose="030F0702030302020204" pitchFamily="66" charset="0"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g-BG" sz="2800" dirty="0" smtClean="0">
                <a:solidFill>
                  <a:schemeClr val="accent4">
                    <a:lumMod val="75000"/>
                  </a:schemeClr>
                </a:solidFill>
                <a:latin typeface="Comic Sans MS" panose="030F0702030302020204" pitchFamily="66" charset="0"/>
              </a:rPr>
              <a:t>Геометрични фигури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bg-BG" sz="28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Геометрични тела</a:t>
            </a:r>
            <a:endParaRPr lang="en-US" sz="28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912" y="2929190"/>
            <a:ext cx="3156631" cy="30681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Content Placeholder 1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429" y="2929191"/>
            <a:ext cx="3042444" cy="3042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1368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ГЕОМЕТРИЧНИ ТЕЛА</a:t>
            </a:r>
            <a:endParaRPr lang="en-US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g-BG" sz="3200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ВАЛЧЕСТИ	</a:t>
            </a:r>
            <a:endParaRPr lang="en-US" sz="3200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bg-BG" sz="32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РЪБЕСТИ</a:t>
            </a:r>
            <a:endParaRPr lang="en-US" sz="32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algn="ctr"/>
            <a:r>
              <a:rPr lang="bg-BG" sz="20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Правоъгълен паралелепипед</a:t>
            </a:r>
          </a:p>
          <a:p>
            <a:pPr algn="ctr"/>
            <a:r>
              <a:rPr lang="bg-BG" sz="2000" dirty="0" smtClean="0">
                <a:solidFill>
                  <a:srgbClr val="92D050"/>
                </a:solidFill>
                <a:latin typeface="Comic Sans MS" panose="030F0702030302020204" pitchFamily="66" charset="0"/>
              </a:rPr>
              <a:t>Пирамида</a:t>
            </a:r>
            <a:endParaRPr lang="bg-BG" sz="2000" dirty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bg-BG" sz="2000" dirty="0">
                <a:solidFill>
                  <a:srgbClr val="92D050"/>
                </a:solidFill>
                <a:latin typeface="Comic Sans MS" panose="030F0702030302020204" pitchFamily="66" charset="0"/>
              </a:rPr>
              <a:t>Куб</a:t>
            </a:r>
            <a:endParaRPr lang="bg-BG" sz="2000" dirty="0" smtClean="0">
              <a:solidFill>
                <a:srgbClr val="92D050"/>
              </a:solidFill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pic>
        <p:nvPicPr>
          <p:cNvPr id="10" name="Picture Placeholder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3" b="20413"/>
          <a:stretch>
            <a:fillRect/>
          </a:stretch>
        </p:blipFill>
        <p:spPr>
          <a:xfrm>
            <a:off x="2768556" y="4337861"/>
            <a:ext cx="3855076" cy="2279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bg-BG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Конус</a:t>
            </a:r>
          </a:p>
          <a:p>
            <a:pPr algn="ctr"/>
            <a:r>
              <a:rPr lang="bg-BG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Кълбо</a:t>
            </a:r>
          </a:p>
          <a:p>
            <a:pPr algn="ctr"/>
            <a:r>
              <a:rPr lang="bg-BG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Цилиндър</a:t>
            </a:r>
          </a:p>
          <a:p>
            <a:endParaRPr lang="en-US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748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00259"/>
          </a:xfrm>
        </p:spPr>
        <p:txBody>
          <a:bodyPr/>
          <a:lstStyle/>
          <a:p>
            <a:r>
              <a:rPr lang="bg-BG" dirty="0" smtClean="0">
                <a:latin typeface="Comic Sans MS" panose="030F0702030302020204" pitchFamily="66" charset="0"/>
              </a:rPr>
              <a:t>		</a:t>
            </a:r>
            <a:r>
              <a:rPr lang="bg-BG" sz="4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ИГРА  ЗАГАДЪЧНИ  КУТИИ</a:t>
            </a:r>
            <a:endParaRPr lang="en-US" sz="4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675745" y="1609859"/>
            <a:ext cx="4185623" cy="798490"/>
          </a:xfrm>
        </p:spPr>
        <p:txBody>
          <a:bodyPr/>
          <a:lstStyle/>
          <a:p>
            <a:pPr algn="ctr"/>
            <a:r>
              <a:rPr lang="bg-BG" sz="36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ЗАПИСВАЙТЕ:</a:t>
            </a:r>
            <a:endParaRPr lang="en-US" sz="36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740828"/>
          </a:xfrm>
        </p:spPr>
        <p:txBody>
          <a:bodyPr>
            <a:normAutofit lnSpcReduction="10000"/>
          </a:bodyPr>
          <a:lstStyle/>
          <a:p>
            <a:r>
              <a:rPr lang="bg-BG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Предположете какво може да има в кутиите, които ще получите?</a:t>
            </a:r>
          </a:p>
          <a:p>
            <a:r>
              <a:rPr lang="bg-BG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Те са затворени и непрозрачни.</a:t>
            </a:r>
          </a:p>
          <a:p>
            <a:r>
              <a:rPr lang="bg-BG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Използвайте вашия слух и се ориентирайте какви предмети има вътре в кутиите?</a:t>
            </a:r>
          </a:p>
          <a:p>
            <a:r>
              <a:rPr lang="bg-BG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Малки ли са? Големи ли са?</a:t>
            </a:r>
          </a:p>
          <a:p>
            <a:r>
              <a:rPr lang="bg-BG" sz="1900" b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От какъв материал са изработени?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5088383" y="1609859"/>
            <a:ext cx="4185618" cy="798490"/>
          </a:xfrm>
        </p:spPr>
        <p:txBody>
          <a:bodyPr/>
          <a:lstStyle/>
          <a:p>
            <a:endParaRPr lang="en-US" b="1" dirty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bg-BG" sz="3600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ПРАВИЛА:</a:t>
            </a:r>
            <a:endParaRPr lang="en-US" sz="3600" dirty="0">
              <a:solidFill>
                <a:schemeClr val="accent5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313193" cy="3509009"/>
          </a:xfrm>
        </p:spPr>
        <p:txBody>
          <a:bodyPr>
            <a:normAutofit fontScale="92500"/>
          </a:bodyPr>
          <a:lstStyle/>
          <a:p>
            <a:r>
              <a:rPr lang="bg-BG" sz="19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Всяка кутия ще мине през всяка група. Бъдете бързи и точни!</a:t>
            </a:r>
          </a:p>
          <a:p>
            <a:r>
              <a:rPr lang="bg-BG" sz="19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Имате 4 минути на разположение за работа с всяка загадъчна кутия.</a:t>
            </a:r>
            <a:endParaRPr lang="en-US" sz="19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r>
              <a:rPr lang="bg-BG" sz="19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Попълнете в работните листове всичко, което сте изследвали.</a:t>
            </a:r>
          </a:p>
          <a:p>
            <a:r>
              <a:rPr lang="bg-BG" sz="1900" b="1" dirty="0">
                <a:solidFill>
                  <a:srgbClr val="C00000"/>
                </a:solidFill>
                <a:latin typeface="Comic Sans MS" panose="030F0702030302020204" pitchFamily="66" charset="0"/>
              </a:rPr>
              <a:t>При представяне на работата ще поставите листчетата за всяка кутия на дъската.</a:t>
            </a:r>
            <a:endParaRPr lang="en-US" sz="1900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endParaRPr 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813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5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Игра „Загадъчни кутии“</a:t>
            </a:r>
            <a:endParaRPr lang="en-US" sz="54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143" y="2160983"/>
            <a:ext cx="4589841" cy="352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7938" y="2160983"/>
            <a:ext cx="4698319" cy="3521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16262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5400" dirty="0" smtClean="0">
                <a:latin typeface="Comic Sans MS" panose="030F0702030302020204" pitchFamily="66" charset="0"/>
              </a:rPr>
              <a:t>Малките изследователи</a:t>
            </a:r>
            <a:endParaRPr lang="en-US" sz="5400" b="1" dirty="0">
              <a:latin typeface="Comic Sans MS" panose="030F0702030302020204" pitchFamily="66" charset="0"/>
            </a:endParaRPr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466" y="1690915"/>
            <a:ext cx="4903734" cy="383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Content Placeholder 1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14" y="2635876"/>
            <a:ext cx="4702629" cy="38379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3971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sz="4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МАЛКИТЕ ИЗСЛЕДОВАТЕЛИ</a:t>
            </a:r>
            <a:br>
              <a:rPr lang="bg-BG" sz="4400" dirty="0" smtClean="0">
                <a:solidFill>
                  <a:srgbClr val="002060"/>
                </a:solidFill>
                <a:latin typeface="Comic Sans MS" panose="030F0702030302020204" pitchFamily="66" charset="0"/>
              </a:rPr>
            </a:br>
            <a:r>
              <a:rPr lang="bg-BG" sz="44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РАБОТЕН ЛИСТ</a:t>
            </a:r>
            <a:endParaRPr lang="en-US" sz="44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21" y="1930400"/>
            <a:ext cx="4801364" cy="35995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636" y="2630680"/>
            <a:ext cx="5273849" cy="39537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02920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8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Изследователски подход</a:t>
            </a:r>
            <a:endParaRPr lang="en-US" sz="48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63" y="1825363"/>
            <a:ext cx="5637654" cy="31711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125" y="3012793"/>
            <a:ext cx="5887660" cy="33118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1985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dirty="0" smtClean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Изработване на геометрични тела по развивка</a:t>
            </a:r>
            <a:endParaRPr lang="en-US" sz="4000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2645" y="1930400"/>
            <a:ext cx="3108052" cy="435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411" y="2202543"/>
            <a:ext cx="3405601" cy="4350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7583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 Кои са тези геометрични тела?</a:t>
            </a:r>
            <a:endParaRPr lang="en-US" sz="4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bg-BG" sz="2800" b="1" dirty="0">
                <a:solidFill>
                  <a:schemeClr val="accent4">
                    <a:lumMod val="75000"/>
                  </a:schemeClr>
                </a:solidFill>
                <a:latin typeface="Segoe Script" panose="030B0504020000000003" pitchFamily="66" charset="0"/>
              </a:rPr>
              <a:t>Всичките ми ръбове са равни по дължина. </a:t>
            </a:r>
            <a:endParaRPr lang="en-US" sz="2800" dirty="0">
              <a:solidFill>
                <a:schemeClr val="accent4">
                  <a:lumMod val="75000"/>
                </a:schemeClr>
              </a:solidFill>
              <a:latin typeface="Segoe Script" panose="030B0504020000000003" pitchFamily="66" charset="0"/>
            </a:endParaRPr>
          </a:p>
          <a:p>
            <a:r>
              <a:rPr lang="bg-BG" sz="2800" b="1" dirty="0">
                <a:solidFill>
                  <a:srgbClr val="002060"/>
                </a:solidFill>
                <a:latin typeface="Segoe Script" panose="030B0504020000000003" pitchFamily="66" charset="0"/>
              </a:rPr>
              <a:t>Стените ми </a:t>
            </a:r>
            <a:r>
              <a:rPr lang="bg-BG" sz="2800" b="1" dirty="0" smtClean="0">
                <a:solidFill>
                  <a:srgbClr val="002060"/>
                </a:solidFill>
                <a:latin typeface="Segoe Script" panose="030B0504020000000003" pitchFamily="66" charset="0"/>
              </a:rPr>
              <a:t>са</a:t>
            </a:r>
            <a:r>
              <a:rPr lang="en-US" sz="2800" b="1" dirty="0" smtClean="0">
                <a:solidFill>
                  <a:srgbClr val="002060"/>
                </a:solidFill>
                <a:latin typeface="Segoe Script" panose="030B0504020000000003" pitchFamily="66" charset="0"/>
              </a:rPr>
              <a:t> </a:t>
            </a:r>
            <a:r>
              <a:rPr lang="bg-BG" sz="2800" b="1" dirty="0" smtClean="0">
                <a:solidFill>
                  <a:srgbClr val="002060"/>
                </a:solidFill>
                <a:latin typeface="Segoe Script" panose="030B0504020000000003" pitchFamily="66" charset="0"/>
              </a:rPr>
              <a:t>еднакви </a:t>
            </a:r>
            <a:r>
              <a:rPr lang="bg-BG" sz="2800" b="1" dirty="0">
                <a:solidFill>
                  <a:srgbClr val="002060"/>
                </a:solidFill>
                <a:latin typeface="Segoe Script" panose="030B0504020000000003" pitchFamily="66" charset="0"/>
              </a:rPr>
              <a:t>правоъгълници.</a:t>
            </a:r>
            <a:endParaRPr lang="en-US" sz="2800" dirty="0">
              <a:solidFill>
                <a:srgbClr val="002060"/>
              </a:solidFill>
              <a:latin typeface="Segoe Script" panose="030B0504020000000003" pitchFamily="66" charset="0"/>
            </a:endParaRPr>
          </a:p>
          <a:p>
            <a:r>
              <a:rPr lang="bg-BG" sz="2800" b="1" dirty="0">
                <a:solidFill>
                  <a:schemeClr val="accent2">
                    <a:lumMod val="50000"/>
                  </a:schemeClr>
                </a:solidFill>
                <a:latin typeface="Segoe Script" panose="030B0504020000000003" pitchFamily="66" charset="0"/>
              </a:rPr>
              <a:t>Имам </a:t>
            </a:r>
            <a:r>
              <a:rPr lang="bg-BG" sz="2800" b="1" dirty="0" smtClean="0">
                <a:solidFill>
                  <a:schemeClr val="accent2">
                    <a:lumMod val="50000"/>
                  </a:schemeClr>
                </a:solidFill>
                <a:latin typeface="Segoe Script" panose="030B0504020000000003" pitchFamily="66" charset="0"/>
              </a:rPr>
              <a:t>точно два </a:t>
            </a:r>
            <a:r>
              <a:rPr lang="bg-BG" sz="2800" b="1" dirty="0">
                <a:solidFill>
                  <a:schemeClr val="accent2">
                    <a:lumMod val="50000"/>
                  </a:schemeClr>
                </a:solidFill>
                <a:latin typeface="Segoe Script" panose="030B0504020000000003" pitchFamily="66" charset="0"/>
              </a:rPr>
              <a:t>кръга. 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Segoe Script" panose="030B0504020000000003" pitchFamily="66" charset="0"/>
            </a:endParaRPr>
          </a:p>
          <a:p>
            <a:endParaRPr lang="en-US" sz="2800" dirty="0">
              <a:latin typeface="Segoe Script" panose="030B0504020000000003" pitchFamily="66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bg-BG" sz="2800" b="1" dirty="0">
                <a:solidFill>
                  <a:srgbClr val="002060"/>
                </a:solidFill>
                <a:latin typeface="Segoe Script" panose="030B0504020000000003" pitchFamily="66" charset="0"/>
              </a:rPr>
              <a:t>Нямам ръбове и се търкалям. </a:t>
            </a:r>
            <a:endParaRPr lang="bg-BG" sz="2800" b="1" dirty="0" smtClean="0">
              <a:solidFill>
                <a:srgbClr val="002060"/>
              </a:solidFill>
              <a:latin typeface="Segoe Script" panose="030B0504020000000003" pitchFamily="66" charset="0"/>
            </a:endParaRPr>
          </a:p>
          <a:p>
            <a:endParaRPr lang="en-US" sz="2800" dirty="0">
              <a:solidFill>
                <a:srgbClr val="002060"/>
              </a:solidFill>
              <a:latin typeface="Segoe Script" panose="030B0504020000000003" pitchFamily="66" charset="0"/>
            </a:endParaRPr>
          </a:p>
          <a:p>
            <a:r>
              <a:rPr lang="bg-BG" sz="2800" b="1" dirty="0">
                <a:solidFill>
                  <a:srgbClr val="FF0000"/>
                </a:solidFill>
                <a:latin typeface="Segoe Script" panose="030B0504020000000003" pitchFamily="66" charset="0"/>
              </a:rPr>
              <a:t>Имам за стени триъгълници с един общ връх. </a:t>
            </a:r>
            <a:endParaRPr lang="bg-BG" sz="2800" b="1" dirty="0" smtClean="0">
              <a:solidFill>
                <a:srgbClr val="FF0000"/>
              </a:solidFill>
              <a:latin typeface="Segoe Script" panose="030B0504020000000003" pitchFamily="66" charset="0"/>
            </a:endParaRPr>
          </a:p>
          <a:p>
            <a:endParaRPr lang="en-US" sz="2800" dirty="0">
              <a:solidFill>
                <a:srgbClr val="FF0000"/>
              </a:solidFill>
              <a:latin typeface="Segoe Script" panose="030B0504020000000003" pitchFamily="66" charset="0"/>
            </a:endParaRPr>
          </a:p>
          <a:p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Имам точно един 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връх и </a:t>
            </a:r>
            <a:r>
              <a:rPr lang="bg-BG" sz="2800" b="1" dirty="0" smtClean="0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точно един </a:t>
            </a:r>
            <a:r>
              <a:rPr lang="bg-BG" sz="2800" b="1" dirty="0">
                <a:solidFill>
                  <a:schemeClr val="accent1">
                    <a:lumMod val="50000"/>
                  </a:schemeClr>
                </a:solidFill>
                <a:latin typeface="Segoe Script" panose="030B0504020000000003" pitchFamily="66" charset="0"/>
              </a:rPr>
              <a:t>кръг. </a:t>
            </a:r>
            <a:endParaRPr lang="en-US" sz="2800" dirty="0">
              <a:solidFill>
                <a:schemeClr val="accent1">
                  <a:lumMod val="50000"/>
                </a:schemeClr>
              </a:solidFill>
              <a:latin typeface="Segoe Script" panose="030B0504020000000003" pitchFamily="66" charset="0"/>
            </a:endParaRPr>
          </a:p>
          <a:p>
            <a:endParaRPr lang="en-US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171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Comic Sans MS" panose="030F0702030302020204" pitchFamily="66" charset="0"/>
              </a:rPr>
              <a:t>НЯКОИ СВОЙСТВА НА ГЕОМЕТРИЧНИТЕ ТЕЛА</a:t>
            </a:r>
            <a:endParaRPr lang="en-US" dirty="0">
              <a:latin typeface="Comic Sans MS" panose="030F0702030302020204" pitchFamily="66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ПРАВОЪГЪЛЕН ПАРАЛЕЛЕПИПЕД</a:t>
            </a:r>
            <a:endParaRPr lang="en-US" b="1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СТЕНИТЕ НА ПРАВОЪГЪЛНИЯ ПАРАЛЕЛЕПИ-ПЕД    СА ПРАВОЪГЪЛНИ-ЦИ</a:t>
            </a:r>
            <a:endParaRPr lang="en-U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bg-BG" sz="36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КУБ</a:t>
            </a:r>
            <a:endParaRPr lang="en-US" sz="36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/>
        <p:txBody>
          <a:bodyPr>
            <a:noAutofit/>
          </a:bodyPr>
          <a:lstStyle/>
          <a:p>
            <a:r>
              <a:rPr lang="bg-BG" sz="28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СТЕНИТЕ НА КУБА СА КВАДРАТИ;</a:t>
            </a:r>
          </a:p>
          <a:p>
            <a:r>
              <a:rPr lang="bg-BG" sz="2800" dirty="0" smtClean="0">
                <a:latin typeface="Comic Sans MS" panose="030F0702030302020204" pitchFamily="66" charset="0"/>
              </a:rPr>
              <a:t>ВСИЧКИ РЪБОВЕ НА КУБА СА РАВНИ;</a:t>
            </a:r>
          </a:p>
          <a:p>
            <a:r>
              <a:rPr lang="bg-BG" sz="2800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КУБЪТ Е ПРАВОЪГЪЛЕН ПАРАЛЕЛЕПИПЕД</a:t>
            </a:r>
          </a:p>
        </p:txBody>
      </p:sp>
    </p:spTree>
    <p:extLst>
      <p:ext uri="{BB962C8B-B14F-4D97-AF65-F5344CB8AC3E}">
        <p14:creationId xmlns:p14="http://schemas.microsoft.com/office/powerpoint/2010/main" val="10624543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Comic Sans MS" panose="030F0702030302020204" pitchFamily="66" charset="0"/>
              </a:rPr>
              <a:t>Конструиране на куб и правоъгълен паралелепипед с пластилин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919" y="2672216"/>
            <a:ext cx="2862999" cy="3881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641" y="1930400"/>
            <a:ext cx="2754971" cy="3881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4142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1050821" y="635060"/>
            <a:ext cx="8596668" cy="1320800"/>
          </a:xfrm>
        </p:spPr>
        <p:txBody>
          <a:bodyPr/>
          <a:lstStyle/>
          <a:p>
            <a:pPr algn="ctr"/>
            <a:r>
              <a:rPr lang="bg-B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ВИРТУАЛЕН УЧИЛИЩЕН КАБИНЕТ ПО МАТЕМАТИКА</a:t>
            </a:r>
            <a:endParaRPr lang="en-US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g-BG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КУБ</a:t>
            </a:r>
            <a:endParaRPr lang="en-US" sz="36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Content Placeholder 10" descr="Куб - Google Chrom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7" r="34739"/>
          <a:stretch/>
        </p:blipFill>
        <p:spPr>
          <a:xfrm>
            <a:off x="466270" y="2764356"/>
            <a:ext cx="5225251" cy="3930358"/>
          </a:xfrm>
        </p:spPr>
      </p:pic>
      <p:sp>
        <p:nvSpPr>
          <p:cNvPr id="16" name="Text Placeholder 15"/>
          <p:cNvSpPr>
            <a:spLocks noGrp="1"/>
          </p:cNvSpPr>
          <p:nvPr>
            <p:ph type="body" sz="quarter" idx="3"/>
          </p:nvPr>
        </p:nvSpPr>
        <p:spPr>
          <a:xfrm>
            <a:off x="5088382" y="2160983"/>
            <a:ext cx="4959131" cy="576262"/>
          </a:xfrm>
        </p:spPr>
        <p:txBody>
          <a:bodyPr/>
          <a:lstStyle/>
          <a:p>
            <a:r>
              <a:rPr lang="bg-BG" sz="36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РАЗВИВКА НА КУБ</a:t>
            </a:r>
            <a:endParaRPr lang="en-US" sz="36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2" name="Content Placeholder 11" descr="Развивка на куб - Google Chrome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47" r="29113"/>
          <a:stretch/>
        </p:blipFill>
        <p:spPr>
          <a:xfrm>
            <a:off x="5088381" y="2942367"/>
            <a:ext cx="5567020" cy="3752347"/>
          </a:xfrm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3197225" y="18187"/>
            <a:ext cx="264816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hlinkClick r:id="rId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anose="020B0604030504040204" pitchFamily="34" charset="0"/>
                <a:hlinkClick r:id="rId4"/>
              </a:rPr>
              <a:t> 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hlinkClick r:id="rId4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9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anose="020B0604030504040204" pitchFamily="34" charset="0"/>
                <a:hlinkClick r:id="rId4"/>
              </a:rPr>
              <a:t>  </a:t>
            </a:r>
            <a:endParaRPr kumimoji="0" lang="en-US" alt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anose="020B0604030504040204" pitchFamily="34" charset="0"/>
              </a:rPr>
              <a:t/>
            </a:r>
            <a:b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/>
                <a:latin typeface="Verdana" panose="020B0604030504040204" pitchFamily="34" charset="0"/>
              </a:rPr>
            </a:b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rgbClr val="FFFFFF"/>
              </a:solidFill>
              <a:effectLst/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40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g-BG" sz="4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Работа във виртуалния кабинет по математика</a:t>
            </a:r>
            <a:endParaRPr lang="bg-BG" sz="4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645" y="2063135"/>
            <a:ext cx="3317736" cy="3881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868" y="2721027"/>
            <a:ext cx="3423663" cy="3881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64215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rgbClr val="FFC000"/>
                </a:solidFill>
                <a:latin typeface="Comic Sans MS" panose="030F0702030302020204" pitchFamily="66" charset="0"/>
              </a:rPr>
              <a:t>ВИРТУАЛЕН УЧИЛИЩЕН КАБИНЕТ ПО МАТЕМАТИКА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ПРАВОЪГЪЛЕН ПАРАЛЕЛЕПИПЕД</a:t>
            </a:r>
            <a:endParaRPr lang="en-US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Content Placeholder 6" descr="Правоъгълен паралелепипед - Google Chrome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51" r="44114"/>
          <a:stretch/>
        </p:blipFill>
        <p:spPr>
          <a:xfrm>
            <a:off x="527903" y="3091542"/>
            <a:ext cx="3880812" cy="354019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РАЗВИВКА </a:t>
            </a:r>
            <a:endParaRPr lang="en-US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Content Placeholder 7" descr="Развивка на правоъгълен паралелепипед - Google Chrome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72" r="32753" b="12284"/>
          <a:stretch/>
        </p:blipFill>
        <p:spPr>
          <a:xfrm>
            <a:off x="5088383" y="3091542"/>
            <a:ext cx="4554775" cy="3540198"/>
          </a:xfrm>
        </p:spPr>
      </p:pic>
    </p:spTree>
    <p:extLst>
      <p:ext uri="{BB962C8B-B14F-4D97-AF65-F5344CB8AC3E}">
        <p14:creationId xmlns:p14="http://schemas.microsoft.com/office/powerpoint/2010/main" val="60892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Геометрични тела в архитектурата на Стария Пловдив</a:t>
            </a:r>
            <a:endParaRPr lang="en-US" dirty="0">
              <a:solidFill>
                <a:schemeClr val="accent5">
                  <a:lumMod val="60000"/>
                  <a:lumOff val="40000"/>
                </a:schemeClr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835" y="2282563"/>
            <a:ext cx="4183062" cy="3116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352" y="3142088"/>
            <a:ext cx="4184650" cy="311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28237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>
                <a:solidFill>
                  <a:srgbClr val="7030A0"/>
                </a:solidFill>
                <a:latin typeface="Comic Sans MS" panose="030F0702030302020204" pitchFamily="66" charset="0"/>
              </a:rPr>
              <a:t>Геометрични тела в архитектурата на Стария Пловдив</a:t>
            </a:r>
            <a:endParaRPr lang="en-US" dirty="0">
              <a:solidFill>
                <a:srgbClr val="7030A0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4" y="2271677"/>
            <a:ext cx="4183062" cy="31165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5" y="2924374"/>
            <a:ext cx="4184650" cy="3116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5822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3600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ИЗВОДИ:</a:t>
            </a:r>
            <a:endParaRPr lang="en-US" sz="36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bg-BG" sz="2000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1. Междупредметно взаимодействие с предметите: човекът и природата, технологии и предприемачество, изобразително изкуство;</a:t>
            </a:r>
          </a:p>
          <a:p>
            <a:r>
              <a:rPr lang="bg-BG" sz="2000" dirty="0" smtClean="0">
                <a:latin typeface="Comic Sans MS" panose="030F0702030302020204" pitchFamily="66" charset="0"/>
              </a:rPr>
              <a:t>2. </a:t>
            </a:r>
            <a:r>
              <a:rPr lang="bg-BG" sz="2000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Обучението имаше практическа насоченост;</a:t>
            </a:r>
          </a:p>
          <a:p>
            <a:r>
              <a:rPr lang="bg-BG" sz="2000" dirty="0" smtClean="0">
                <a:solidFill>
                  <a:schemeClr val="accent5">
                    <a:lumMod val="50000"/>
                  </a:schemeClr>
                </a:solidFill>
                <a:latin typeface="Comic Sans MS" panose="030F0702030302020204" pitchFamily="66" charset="0"/>
              </a:rPr>
              <a:t>3. Приложихме иновативни методи и подходи на преподаване и учене;</a:t>
            </a:r>
          </a:p>
          <a:p>
            <a:r>
              <a:rPr lang="bg-BG" sz="2000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4. Всичко това има смисъл, защото учениците виждат света в неговата цялост и прилагането на наученото в практически план прави ученето мотивирано. </a:t>
            </a:r>
            <a:endParaRPr lang="en-US" sz="20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bg-BG" sz="32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С прилагането на компетентностния подход в  този час по математика постигнахме</a:t>
            </a:r>
            <a:r>
              <a:rPr lang="bg-BG" sz="1800" dirty="0" smtClean="0">
                <a:solidFill>
                  <a:srgbClr val="FFC000"/>
                </a:solidFill>
                <a:latin typeface="Comic Sans MS" panose="030F0702030302020204" pitchFamily="66" charset="0"/>
              </a:rPr>
              <a:t>:</a:t>
            </a:r>
            <a:endParaRPr lang="en-US" sz="1800" dirty="0">
              <a:solidFill>
                <a:srgbClr val="FFC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428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Comic Sans MS" panose="030F0702030302020204" pitchFamily="66" charset="0"/>
              </a:rPr>
              <a:t>А какво по-хубаво от това да имаме  мотивирани деца в клас?!</a:t>
            </a:r>
            <a:endParaRPr lang="en-US" dirty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42" y="2160588"/>
            <a:ext cx="6961239" cy="38814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280616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bg-BG" dirty="0" smtClean="0">
                <a:latin typeface="Comic Sans MS" panose="030F0702030302020204" pitchFamily="66" charset="0"/>
              </a:rPr>
              <a:t>Благодаря за вниманието!</a:t>
            </a:r>
            <a:endParaRPr lang="bg-BG" dirty="0">
              <a:latin typeface="Comic Sans MS" panose="030F0702030302020204" pitchFamily="66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07067" y="4155336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СЛАВКА ДЖУРДЖЕВА</a:t>
            </a:r>
            <a:endParaRPr lang="bg-BG" sz="3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539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423</TotalTime>
  <Words>393</Words>
  <Application>Microsoft Office PowerPoint</Application>
  <PresentationFormat>Widescreen</PresentationFormat>
  <Paragraphs>83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Comic Sans MS</vt:lpstr>
      <vt:lpstr>Segoe Script</vt:lpstr>
      <vt:lpstr>Trebuchet MS</vt:lpstr>
      <vt:lpstr>Verdana</vt:lpstr>
      <vt:lpstr>Wingdings 3</vt:lpstr>
      <vt:lpstr>Facet</vt:lpstr>
      <vt:lpstr>ИНОВАТИВНО ОСНОВНО УЧИЛИЩЕ  „РАЙНА КНЯГИНЯ“-ПЛОВДИВ</vt:lpstr>
      <vt:lpstr> Изучаване на геометричните тела в 4 клас в духа на компетентностния подход</vt:lpstr>
      <vt:lpstr>УВОДНИ ДУМИ</vt:lpstr>
      <vt:lpstr>ВОДЕЩА ЦЕЛ</vt:lpstr>
      <vt:lpstr>Сравняване</vt:lpstr>
      <vt:lpstr>ГЕОМЕТРИЧНИ ТЕЛА</vt:lpstr>
      <vt:lpstr>  ИГРА  ЗАГАДЪЧНИ  КУТИИ</vt:lpstr>
      <vt:lpstr>Игра „Загадъчни кутии“</vt:lpstr>
      <vt:lpstr>Малките изследователи</vt:lpstr>
      <vt:lpstr>МАЛКИТЕ ИЗСЛЕДОВАТЕЛИ РАБОТЕН ЛИСТ</vt:lpstr>
      <vt:lpstr>Изследователски подход</vt:lpstr>
      <vt:lpstr>Изработване на геометрични тела по развивка</vt:lpstr>
      <vt:lpstr> Кои са тези геометрични тела?</vt:lpstr>
      <vt:lpstr>НЯКОИ СВОЙСТВА НА ГЕОМЕТРИЧНИТЕ ТЕЛА</vt:lpstr>
      <vt:lpstr>Конструиране на куб и правоъгълен паралелепипед с пластилин</vt:lpstr>
      <vt:lpstr>ВИРТУАЛЕН УЧИЛИЩЕН КАБИНЕТ ПО МАТЕМАТИКА</vt:lpstr>
      <vt:lpstr>Работа във виртуалния кабинет по математика</vt:lpstr>
      <vt:lpstr>ВИРТУАЛЕН УЧИЛИЩЕН КАБИНЕТ ПО МАТЕМАТИКА</vt:lpstr>
      <vt:lpstr>Геометрични тела в архитектурата на Стария Пловдив</vt:lpstr>
      <vt:lpstr>Геометрични тела в архитектурата на Стария Пловдив</vt:lpstr>
      <vt:lpstr>ИЗВОДИ:</vt:lpstr>
      <vt:lpstr>А какво по-хубаво от това да имаме  мотивирани деца в клас?!</vt:lpstr>
      <vt:lpstr>Благодаря за вниманието!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ИНОВАТИВНО ОСНОВНО УЧИЛИЩЕ „РАЙНА КНЯГИНЯ“-ПЛОВДИВ</dc:title>
  <dc:creator>Slavka</dc:creator>
  <cp:lastModifiedBy>USER</cp:lastModifiedBy>
  <cp:revision>59</cp:revision>
  <dcterms:created xsi:type="dcterms:W3CDTF">2020-02-04T06:31:13Z</dcterms:created>
  <dcterms:modified xsi:type="dcterms:W3CDTF">2020-02-15T11:35:35Z</dcterms:modified>
</cp:coreProperties>
</file>