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notesMasterIdLst>
    <p:notesMasterId r:id="rId17"/>
  </p:notesMasterIdLst>
  <p:sldIdLst>
    <p:sldId id="257" r:id="rId5"/>
    <p:sldId id="261" r:id="rId6"/>
    <p:sldId id="262" r:id="rId7"/>
    <p:sldId id="263" r:id="rId8"/>
    <p:sldId id="272" r:id="rId9"/>
    <p:sldId id="264" r:id="rId10"/>
    <p:sldId id="265" r:id="rId11"/>
    <p:sldId id="267" r:id="rId12"/>
    <p:sldId id="271" r:id="rId13"/>
    <p:sldId id="270" r:id="rId14"/>
    <p:sldId id="268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qn Aleksiev" initials="KA" lastIdx="4" clrIdx="0">
    <p:extLst>
      <p:ext uri="{19B8F6BF-5375-455C-9EA6-DF929625EA0E}">
        <p15:presenceInfo xmlns:p15="http://schemas.microsoft.com/office/powerpoint/2012/main" userId="f6a64542f240b69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55"/>
    <a:srgbClr val="595959"/>
    <a:srgbClr val="1F0824"/>
    <a:srgbClr val="27102F"/>
    <a:srgbClr val="E8E887"/>
    <a:srgbClr val="A5913D"/>
    <a:srgbClr val="E88786"/>
    <a:srgbClr val="FFFF00"/>
    <a:srgbClr val="E39E9D"/>
    <a:srgbClr val="E78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068" autoAdjust="0"/>
  </p:normalViewPr>
  <p:slideViewPr>
    <p:cSldViewPr snapToGrid="0">
      <p:cViewPr varScale="1">
        <p:scale>
          <a:sx n="94" d="100"/>
          <a:sy n="94" d="100"/>
        </p:scale>
        <p:origin x="6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2-09T11:32:27.468" idx="3">
    <p:pos x="10" y="10"/>
    <p:text>Единият край на отсечка се движи по окръжност в посока на часовниковата стрелка и служи за център на втора окръжност. Вторият край на отсечката се върти по втората окръжност в посока, обратна на часовниковата стрелка.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E90EB-DB0F-4474-AB3B-F60DC0CF53C0}" type="datetimeFigureOut">
              <a:rPr lang="en-US" smtClean="0"/>
              <a:t>2/12/2022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70DCD-2944-4063-AA78-3180586DE9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52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microsoft.com/office/2007/relationships/hdphoto" Target="../media/hdphoto9.wdp"/><Relationship Id="rId4" Type="http://schemas.openxmlformats.org/officeDocument/2006/relationships/image" Target="../media/image13.png"/><Relationship Id="rId9" Type="http://schemas.microsoft.com/office/2007/relationships/hdphoto" Target="../media/hdphoto1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07/relationships/hdphoto" Target="../media/hdphoto13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microsoft.com/office/2007/relationships/hdphoto" Target="../media/hdphoto15.wdp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4.xml"/><Relationship Id="rId7" Type="http://schemas.microsoft.com/office/2007/relationships/hdphoto" Target="../media/hdphoto17.wdp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5.png"/><Relationship Id="rId5" Type="http://schemas.microsoft.com/office/2007/relationships/hdphoto" Target="../media/hdphoto16.wdp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microsoft.com/office/2007/relationships/hdphoto" Target="../media/hdphoto19.wdp"/><Relationship Id="rId4" Type="http://schemas.openxmlformats.org/officeDocument/2006/relationships/image" Target="../media/image28.png"/><Relationship Id="rId9" Type="http://schemas.microsoft.com/office/2007/relationships/hdphoto" Target="../media/hdphoto2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22.wdp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1010" y="1975104"/>
            <a:ext cx="5120639" cy="2011261"/>
          </a:xfrm>
        </p:spPr>
        <p:txBody>
          <a:bodyPr>
            <a:normAutofit/>
          </a:bodyPr>
          <a:lstStyle/>
          <a:p>
            <a:r>
              <a:rPr lang="bg-BG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Кръгче, кръгче и чертичка… 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1010" y="4135317"/>
            <a:ext cx="5120638" cy="73991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bg-BG" sz="1450" b="1" dirty="0">
                <a:solidFill>
                  <a:schemeClr val="tx1"/>
                </a:solidFill>
              </a:rPr>
              <a:t>От</a:t>
            </a:r>
            <a:r>
              <a:rPr lang="bg-BG" sz="1450" dirty="0">
                <a:solidFill>
                  <a:schemeClr val="tx1"/>
                </a:solidFill>
              </a:rPr>
              <a:t> </a:t>
            </a:r>
            <a:r>
              <a:rPr lang="bg-BG" sz="14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Кристиян К. </a:t>
            </a:r>
            <a:r>
              <a:rPr lang="bg-BG" sz="14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Алексиев</a:t>
            </a:r>
            <a:r>
              <a:rPr lang="bg-BG" sz="14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1450" dirty="0">
                <a:solidFill>
                  <a:schemeClr val="tx1"/>
                </a:solidFill>
              </a:rPr>
              <a:t>и </a:t>
            </a:r>
            <a:r>
              <a:rPr lang="bg-BG" sz="14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Даниела П. </a:t>
            </a:r>
            <a:r>
              <a:rPr lang="bg-BG" sz="14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Петрова</a:t>
            </a:r>
            <a:endParaRPr lang="en-US" sz="14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788" y="376518"/>
            <a:ext cx="10058400" cy="703257"/>
          </a:xfrm>
          <a:noFill/>
        </p:spPr>
        <p:txBody>
          <a:bodyPr>
            <a:normAutofit/>
          </a:bodyPr>
          <a:lstStyle/>
          <a:p>
            <a:pPr algn="ctr"/>
            <a:r>
              <a:rPr 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на действие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B1790B-E873-4E23-B2AE-175C9B4E85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546" y="1660651"/>
            <a:ext cx="10248908" cy="4640801"/>
          </a:xfrm>
          <a:solidFill>
            <a:schemeClr val="bg1"/>
          </a:solidFill>
          <a:ln w="6350">
            <a:solidFill>
              <a:schemeClr val="tx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57437F5-D83B-4BB1-AEA9-3C702493E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04" y="1660651"/>
            <a:ext cx="4283150" cy="595222"/>
          </a:xfrm>
          <a:prstGeom prst="rect">
            <a:avLst/>
          </a:prstGeom>
          <a:pattFill prst="pct5">
            <a:fgClr>
              <a:schemeClr val="bg1">
                <a:lumMod val="50000"/>
              </a:schemeClr>
            </a:fgClr>
            <a:bgClr>
              <a:schemeClr val="bg1"/>
            </a:bgClr>
          </a:pattFill>
          <a:ln w="63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C79BA2-2D84-4612-BCA5-2616BFE54216}"/>
              </a:ext>
            </a:extLst>
          </p:cNvPr>
          <p:cNvSpPr txBox="1"/>
          <p:nvPr/>
        </p:nvSpPr>
        <p:spPr>
          <a:xfrm>
            <a:off x="1662022" y="1200936"/>
            <a:ext cx="8867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Търсят се различни фигури, които отсечката описва при промяна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параметрите</a:t>
            </a: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2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1C980-D29B-428C-916D-6A5C5BA18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99" y="320502"/>
            <a:ext cx="11139298" cy="653081"/>
          </a:xfrm>
        </p:spPr>
        <p:txBody>
          <a:bodyPr>
            <a:noAutofit/>
          </a:bodyPr>
          <a:lstStyle/>
          <a:p>
            <a:pPr algn="ctr"/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радиусите(другите стойности оставят константи</a:t>
            </a:r>
            <a:r>
              <a:rPr lang="bg-BG" sz="4400" dirty="0"/>
              <a:t>)</a:t>
            </a:r>
            <a:endParaRPr lang="en-US" sz="4400" dirty="0"/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7A0797F2-6228-454D-A1D5-37C7EF61E5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399" y="1405030"/>
            <a:ext cx="5400000" cy="2403400"/>
          </a:xfrm>
          <a:ln w="6350">
            <a:solidFill>
              <a:schemeClr val="tx1"/>
            </a:solidFill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7113CB-30B6-4D33-ADC6-54689F0DCD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0048" y="3942493"/>
            <a:ext cx="5400000" cy="2460216"/>
          </a:xfrm>
          <a:ln w="63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6F1F93-AFDE-4EB5-8E71-F419C22134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9697" y="1406994"/>
            <a:ext cx="5400000" cy="240143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C81B2F-0643-4A14-A069-6378C189658C}"/>
              </a:ext>
            </a:extLst>
          </p:cNvPr>
          <p:cNvSpPr txBox="1"/>
          <p:nvPr/>
        </p:nvSpPr>
        <p:spPr>
          <a:xfrm>
            <a:off x="4099010" y="973583"/>
            <a:ext cx="4441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Променяме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радиус на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k(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т.0; ОА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331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06E9B-E16C-433D-B0FA-D097960A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477" y="401324"/>
            <a:ext cx="10643043" cy="62636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радиусите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4F79B9-C895-483C-B98A-CDBF48DD52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r="7889"/>
          <a:stretch/>
        </p:blipFill>
        <p:spPr>
          <a:xfrm>
            <a:off x="774475" y="1482869"/>
            <a:ext cx="4826801" cy="2346365"/>
          </a:xfrm>
          <a:ln w="6350"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F15798E-99CB-47D2-A579-A4195EA8FC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" r="11797"/>
          <a:stretch/>
        </p:blipFill>
        <p:spPr>
          <a:xfrm>
            <a:off x="3725288" y="3945856"/>
            <a:ext cx="4741417" cy="2369599"/>
          </a:xfrm>
          <a:ln w="635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660331-1472-4021-A200-63941E7795D1}"/>
              </a:ext>
            </a:extLst>
          </p:cNvPr>
          <p:cNvSpPr txBox="1"/>
          <p:nvPr/>
        </p:nvSpPr>
        <p:spPr>
          <a:xfrm>
            <a:off x="3889307" y="1027693"/>
            <a:ext cx="4413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Променяме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радиус на k(т.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А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ECAEDE-1A04-4D06-B17E-EE4A91B47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2404" y="1482869"/>
            <a:ext cx="4741417" cy="236938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3122E1-1F08-4EC1-9513-8E668FA1118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2436" t="-617" r="2436" b="617"/>
          <a:stretch/>
        </p:blipFill>
        <p:spPr>
          <a:xfrm>
            <a:off x="9421123" y="2181225"/>
            <a:ext cx="156380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8CFB-4DE1-45BE-86C4-1B670C973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19367"/>
            <a:ext cx="10058400" cy="1142733"/>
          </a:xfrm>
        </p:spPr>
        <p:txBody>
          <a:bodyPr>
            <a:normAutofit/>
          </a:bodyPr>
          <a:lstStyle/>
          <a:p>
            <a:pPr algn="ctr"/>
            <a:r>
              <a:rPr 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радиусите 3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6E703-9ECD-4CDE-AA07-B03BC2669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3760" t="32699" b="5449"/>
          <a:stretch/>
        </p:blipFill>
        <p:spPr>
          <a:xfrm>
            <a:off x="1343025" y="3062285"/>
            <a:ext cx="2533650" cy="2162175"/>
          </a:xfrm>
          <a:prstGeom prst="flowChartProcess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028673-2F90-4C08-BC9E-D2969A5B7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535" r="5615"/>
          <a:stretch/>
        </p:blipFill>
        <p:spPr>
          <a:xfrm>
            <a:off x="4829175" y="3062285"/>
            <a:ext cx="2533650" cy="21621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A800F3-0B1C-4A7F-9554-23A9B44ED4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331" t="188" r="10001" b="1"/>
          <a:stretch/>
        </p:blipFill>
        <p:spPr>
          <a:xfrm>
            <a:off x="8315325" y="3062285"/>
            <a:ext cx="2533650" cy="21621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DA4FA5-48B9-4F88-B84A-F789362374D5}"/>
              </a:ext>
            </a:extLst>
          </p:cNvPr>
          <p:cNvSpPr txBox="1"/>
          <p:nvPr/>
        </p:nvSpPr>
        <p:spPr>
          <a:xfrm>
            <a:off x="1343025" y="2518052"/>
            <a:ext cx="25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</a:t>
            </a:r>
            <a:r>
              <a:rPr lang="en-U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 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17EFC-C4E9-430A-9F89-AA501B4CA666}"/>
              </a:ext>
            </a:extLst>
          </p:cNvPr>
          <p:cNvSpPr txBox="1"/>
          <p:nvPr/>
        </p:nvSpPr>
        <p:spPr>
          <a:xfrm>
            <a:off x="4829175" y="2518051"/>
            <a:ext cx="253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= 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3F0E67-24F1-468D-A6C9-2DCC96E5DDFF}"/>
              </a:ext>
            </a:extLst>
          </p:cNvPr>
          <p:cNvSpPr txBox="1"/>
          <p:nvPr/>
        </p:nvSpPr>
        <p:spPr>
          <a:xfrm>
            <a:off x="8315325" y="2518052"/>
            <a:ext cx="25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 &lt; 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B8E8EF-D6A9-46AD-85BB-67D59DEFE2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4194" t="869" r="5471" b="-869"/>
          <a:stretch/>
        </p:blipFill>
        <p:spPr>
          <a:xfrm>
            <a:off x="8315326" y="3062285"/>
            <a:ext cx="2533649" cy="216217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177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B8BC-7812-4656-8106-B4021743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558" y="419878"/>
            <a:ext cx="10058400" cy="569167"/>
          </a:xfrm>
        </p:spPr>
        <p:txBody>
          <a:bodyPr>
            <a:normAutofit/>
          </a:bodyPr>
          <a:lstStyle/>
          <a:p>
            <a:pPr algn="ctr"/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коефициентите на скоростите на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bg-BG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DC41D42-8608-4934-A3A0-47690060EF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297" y="1362269"/>
            <a:ext cx="5529943" cy="2539511"/>
          </a:xfrm>
          <a:ln w="6350">
            <a:solidFill>
              <a:schemeClr val="tx1"/>
            </a:solidFill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7D09A27-F9A0-486A-838C-B44BBEC631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87758" y="1362269"/>
            <a:ext cx="5529945" cy="2539511"/>
          </a:xfrm>
          <a:ln w="63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379FA9-9BE1-4F98-AD21-FBA4DA19A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4887" y="4057126"/>
            <a:ext cx="5322225" cy="238099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4E184A-CD14-4695-A07D-4D18D231E6C1}"/>
              </a:ext>
            </a:extLst>
          </p:cNvPr>
          <p:cNvSpPr txBox="1"/>
          <p:nvPr/>
        </p:nvSpPr>
        <p:spPr>
          <a:xfrm>
            <a:off x="8839199" y="5087678"/>
            <a:ext cx="2962275" cy="400110"/>
          </a:xfrm>
          <a:prstGeom prst="rect">
            <a:avLst/>
          </a:prstGeom>
          <a:noFill/>
          <a:ln w="3175"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</a:t>
            </a:r>
            <a:r>
              <a:rPr lang="bg-BG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бр. върхове </a:t>
            </a:r>
            <a:r>
              <a:rPr lang="bg-BG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697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482C5-DF7F-468A-8B27-8F9C282E1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41" y="455499"/>
            <a:ext cx="10344115" cy="445153"/>
          </a:xfrm>
          <a:noFill/>
        </p:spPr>
        <p:txBody>
          <a:bodyPr>
            <a:noAutofit/>
          </a:bodyPr>
          <a:lstStyle/>
          <a:p>
            <a:pPr algn="ctr"/>
            <a:r>
              <a:rPr 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Включване на ротация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0B40BA-8362-4BA9-ACC7-3466A9928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3789" y="3021979"/>
            <a:ext cx="5352210" cy="981075"/>
          </a:xfrm>
          <a:ln w="6350">
            <a:solidFill>
              <a:schemeClr val="tx1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bg-BG" dirty="0"/>
              <a:t>Построяваме отсечка </a:t>
            </a:r>
            <a:r>
              <a:rPr lang="bg-BG" b="1" dirty="0"/>
              <a:t>А</a:t>
            </a:r>
            <a:r>
              <a:rPr lang="en-US" b="1" dirty="0"/>
              <a:t>’</a:t>
            </a:r>
            <a:r>
              <a:rPr lang="bg-BG" b="1" dirty="0"/>
              <a:t>В</a:t>
            </a:r>
            <a:r>
              <a:rPr lang="en-US" b="1" dirty="0"/>
              <a:t>’</a:t>
            </a:r>
            <a:r>
              <a:rPr lang="en-US" dirty="0"/>
              <a:t>, </a:t>
            </a:r>
            <a:r>
              <a:rPr lang="bg-BG" dirty="0"/>
              <a:t>която е образ е на </a:t>
            </a:r>
            <a:r>
              <a:rPr lang="bg-BG" b="1" dirty="0"/>
              <a:t>АВ</a:t>
            </a:r>
            <a:r>
              <a:rPr lang="bg-BG" dirty="0"/>
              <a:t> при </a:t>
            </a:r>
            <a:r>
              <a:rPr lang="bg-BG" b="1" dirty="0"/>
              <a:t>ротация на </a:t>
            </a:r>
            <a:r>
              <a:rPr lang="ru-RU" b="1" dirty="0"/>
              <a:t>90°</a:t>
            </a:r>
            <a:r>
              <a:rPr lang="ru-RU" dirty="0"/>
              <a:t> около центъра на </a:t>
            </a:r>
            <a:r>
              <a:rPr lang="en-US" dirty="0"/>
              <a:t>k</a:t>
            </a:r>
            <a:r>
              <a:rPr lang="en-US" sz="900" b="1" dirty="0"/>
              <a:t>1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DE70AD-7D7B-4E99-AB70-350A4D3C9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D9D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44" y="998836"/>
            <a:ext cx="1189967" cy="1154179"/>
          </a:xfrm>
          <a:prstGeom prst="rect">
            <a:avLst/>
          </a:prstGeom>
          <a:noFill/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4205EE9-2978-4C9A-8DA4-11050C1A5DA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99" y="4343955"/>
            <a:ext cx="1362265" cy="1162212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6CAC06F-8C98-4EB2-98D1-BF65A80F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09" y="4366406"/>
            <a:ext cx="1200150" cy="11525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CBF0B3E-9629-49D2-AB2A-9EF302DFD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004" y="4353642"/>
            <a:ext cx="1252024" cy="1152525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quals 6">
            <a:extLst>
              <a:ext uri="{FF2B5EF4-FFF2-40B4-BE49-F238E27FC236}">
                <a16:creationId xmlns:a16="http://schemas.microsoft.com/office/drawing/2014/main" id="{CAA8188A-604E-433E-833D-F5273B1AD07C}"/>
              </a:ext>
            </a:extLst>
          </p:cNvPr>
          <p:cNvSpPr/>
          <p:nvPr/>
        </p:nvSpPr>
        <p:spPr>
          <a:xfrm>
            <a:off x="4149462" y="4780743"/>
            <a:ext cx="395422" cy="323850"/>
          </a:xfrm>
          <a:prstGeom prst="mathEqual">
            <a:avLst/>
          </a:prstGeom>
          <a:solidFill>
            <a:srgbClr val="D8D8D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Plus Sign 7">
            <a:extLst>
              <a:ext uri="{FF2B5EF4-FFF2-40B4-BE49-F238E27FC236}">
                <a16:creationId xmlns:a16="http://schemas.microsoft.com/office/drawing/2014/main" id="{A7D82792-1586-46C5-AE8C-8527B251217F}"/>
              </a:ext>
            </a:extLst>
          </p:cNvPr>
          <p:cNvSpPr/>
          <p:nvPr/>
        </p:nvSpPr>
        <p:spPr>
          <a:xfrm>
            <a:off x="2135304" y="4780743"/>
            <a:ext cx="351376" cy="323850"/>
          </a:xfrm>
          <a:prstGeom prst="mathPlus">
            <a:avLst>
              <a:gd name="adj1" fmla="val 18749"/>
            </a:avLst>
          </a:prstGeom>
          <a:solidFill>
            <a:srgbClr val="D8D8D8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Screen Recording 12">
            <a:hlinkClick r:id="" action="ppaction://media"/>
            <a:extLst>
              <a:ext uri="{FF2B5EF4-FFF2-40B4-BE49-F238E27FC236}">
                <a16:creationId xmlns:a16="http://schemas.microsoft.com/office/drawing/2014/main" id="{81E4ACC4-CD55-4A87-A94E-FA6FC8F8C1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56239" y="2345368"/>
            <a:ext cx="4601959" cy="4042077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4FAD429-5F65-4B70-9AE4-2A267FC8BE8F}"/>
              </a:ext>
            </a:extLst>
          </p:cNvPr>
          <p:cNvSpPr txBox="1"/>
          <p:nvPr/>
        </p:nvSpPr>
        <p:spPr>
          <a:xfrm>
            <a:off x="7147455" y="1575926"/>
            <a:ext cx="3819525" cy="400110"/>
          </a:xfrm>
          <a:prstGeom prst="rect">
            <a:avLst/>
          </a:prstGeom>
          <a:noFill/>
          <a:ln w="3175">
            <a:solidFill>
              <a:srgbClr val="E88786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Нека експериментираме! 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589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1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9F09E0-32C3-40EA-80FF-F43399E277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2042" t="1" r="4425" b="-613"/>
          <a:stretch/>
        </p:blipFill>
        <p:spPr>
          <a:xfrm>
            <a:off x="5657749" y="1082842"/>
            <a:ext cx="6062861" cy="469231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7359C6-6B2E-4EB2-9246-74981682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68" y="353647"/>
            <a:ext cx="5834489" cy="988982"/>
          </a:xfrm>
        </p:spPr>
        <p:txBody>
          <a:bodyPr>
            <a:normAutofit/>
          </a:bodyPr>
          <a:lstStyle/>
          <a:p>
            <a:pPr algn="ctr"/>
            <a:r>
              <a:rPr 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цветовете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5AF12829-382F-430F-AF73-A971CE66C4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544" r="1"/>
          <a:stretch/>
        </p:blipFill>
        <p:spPr>
          <a:xfrm>
            <a:off x="471389" y="1716719"/>
            <a:ext cx="5054015" cy="3424559"/>
          </a:xfrm>
          <a:ln w="6350">
            <a:solidFill>
              <a:schemeClr val="tx1"/>
            </a:solidFill>
          </a:ln>
        </p:spPr>
      </p:pic>
      <p:pic>
        <p:nvPicPr>
          <p:cNvPr id="26" name="Screen Recording 25">
            <a:hlinkClick r:id="" action="ppaction://media"/>
            <a:extLst>
              <a:ext uri="{FF2B5EF4-FFF2-40B4-BE49-F238E27FC236}">
                <a16:creationId xmlns:a16="http://schemas.microsoft.com/office/drawing/2014/main" id="{E9B213CE-E82B-4F6A-894C-1EED5F47167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665.8276"/>
                  <p14:bmkLst>
                    <p14:bmk name="Bookmark 1" time="11032.6293"/>
                  </p14:bmkLst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57750" y="1097130"/>
            <a:ext cx="6062861" cy="4663739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AB9E15EC-295F-4835-8090-157C5B166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3858" y="1716719"/>
            <a:ext cx="2581546" cy="540706"/>
          </a:xfrm>
          <a:ln w="63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Цветовете на правите </a:t>
            </a:r>
            <a:r>
              <a:rPr lang="bg-BG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биват определени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плъзгачите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236413-B678-4DDC-B127-A4F30E97AB93}"/>
              </a:ext>
            </a:extLst>
          </p:cNvPr>
          <p:cNvSpPr txBox="1"/>
          <p:nvPr/>
        </p:nvSpPr>
        <p:spPr>
          <a:xfrm>
            <a:off x="1428751" y="3244332"/>
            <a:ext cx="343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Ами ако променяме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?!</a:t>
            </a:r>
          </a:p>
        </p:txBody>
      </p:sp>
    </p:spTree>
    <p:extLst>
      <p:ext uri="{BB962C8B-B14F-4D97-AF65-F5344CB8AC3E}">
        <p14:creationId xmlns:p14="http://schemas.microsoft.com/office/powerpoint/2010/main" val="293333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28" grpId="0" uiExpand="1" build="p" animBg="1"/>
      <p:bldP spid="28" grpId="1" uiExpand="1" build="p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D404-D646-4691-ABDF-84FA5AA0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6781" y="174268"/>
            <a:ext cx="6210300" cy="92504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с отсечката/фигурата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7B86A5-475F-4069-8CDD-AC01000FE7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312" y="1264729"/>
            <a:ext cx="4438650" cy="240881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C413B8-2592-434F-B718-316F00DDA9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3450" y="3976251"/>
            <a:ext cx="4438650" cy="243707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1D6682-5BDD-4F57-BFA3-0A21CB1E5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9899" y="1248630"/>
            <a:ext cx="4277889" cy="24534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44E2C-AF7E-48B7-8DF8-899B38C1F9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1606" y="3976251"/>
            <a:ext cx="4277889" cy="24036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2C4C47-D5ED-4883-8276-65E6A41486D6}"/>
              </a:ext>
            </a:extLst>
          </p:cNvPr>
          <p:cNvSpPr txBox="1"/>
          <p:nvPr/>
        </p:nvSpPr>
        <p:spPr>
          <a:xfrm>
            <a:off x="4386956" y="930039"/>
            <a:ext cx="3409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 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A’B’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(ротация 90  на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BD67049-3BE9-462A-ACD2-0D9E24EE7233}"/>
              </a:ext>
            </a:extLst>
          </p:cNvPr>
          <p:cNvSpPr/>
          <p:nvPr/>
        </p:nvSpPr>
        <p:spPr>
          <a:xfrm flipH="1">
            <a:off x="6562372" y="985880"/>
            <a:ext cx="66675" cy="56999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C04759-C5BB-4587-8EC2-A5F613BB0ADF}"/>
              </a:ext>
            </a:extLst>
          </p:cNvPr>
          <p:cNvSpPr txBox="1"/>
          <p:nvPr/>
        </p:nvSpPr>
        <p:spPr>
          <a:xfrm>
            <a:off x="933450" y="3610056"/>
            <a:ext cx="4438650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Отсечките с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заменя с квадрати 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5924E-1253-4CC0-9560-B0D3E966D1F1}"/>
              </a:ext>
            </a:extLst>
          </p:cNvPr>
          <p:cNvSpPr txBox="1"/>
          <p:nvPr/>
        </p:nvSpPr>
        <p:spPr>
          <a:xfrm>
            <a:off x="6828037" y="3628253"/>
            <a:ext cx="4277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Отсечките се заменят с триъгълници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352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DCEAB7B-06CC-455A-820B-BBDC89E478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60" t="14556" r="15753" b="15962"/>
          <a:stretch/>
        </p:blipFill>
        <p:spPr>
          <a:xfrm>
            <a:off x="3547611" y="2879925"/>
            <a:ext cx="3957106" cy="3318139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6BE02A-9179-44D0-942E-DB0C0057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699" y="409575"/>
            <a:ext cx="3514725" cy="723900"/>
          </a:xfrm>
        </p:spPr>
        <p:txBody>
          <a:bodyPr anchor="ctr"/>
          <a:lstStyle/>
          <a:p>
            <a:pPr algn="ctr"/>
            <a:r>
              <a:rPr lang="bg-BG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Костенуркова графика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A0AF0-1F86-4CB5-8BBD-8D2EB84B7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65799" y="5639637"/>
            <a:ext cx="2338918" cy="558427"/>
          </a:xfrm>
        </p:spPr>
        <p:txBody>
          <a:bodyPr anchor="ctr"/>
          <a:lstStyle/>
          <a:p>
            <a:pPr algn="ctr"/>
            <a:r>
              <a:rPr lang="en-US" dirty="0">
                <a:solidFill>
                  <a:srgbClr val="FF295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GeoGebra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Опит</a:t>
            </a:r>
            <a:endParaRPr lang="en-US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Изображение">
            <a:extLst>
              <a:ext uri="{FF2B5EF4-FFF2-40B4-BE49-F238E27FC236}">
                <a16:creationId xmlns:a16="http://schemas.microsoft.com/office/drawing/2014/main" id="{6AFA9E32-88AA-4B43-A9E4-876BC7E73D7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9" b="8299"/>
          <a:stretch>
            <a:fillRect/>
          </a:stretch>
        </p:blipFill>
        <p:spPr bwMode="auto">
          <a:xfrm>
            <a:off x="409576" y="575191"/>
            <a:ext cx="3957106" cy="3281655"/>
          </a:xfrm>
          <a:prstGeom prst="rect">
            <a:avLst/>
          </a:prstGeom>
          <a:noFill/>
          <a:ln w="63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45EFA5-E954-445C-9CD0-40451E3EAD1C}"/>
              </a:ext>
            </a:extLst>
          </p:cNvPr>
          <p:cNvSpPr txBox="1"/>
          <p:nvPr/>
        </p:nvSpPr>
        <p:spPr>
          <a:xfrm>
            <a:off x="1495425" y="3466619"/>
            <a:ext cx="309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Костенуркова графика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FF765AF-8FAE-4E13-A027-172D3BC3ED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31" t="12637" r="15395" b="10208"/>
          <a:stretch/>
        </p:blipFill>
        <p:spPr>
          <a:xfrm>
            <a:off x="8883420" y="3925468"/>
            <a:ext cx="2283281" cy="1993382"/>
          </a:xfrm>
          <a:prstGeom prst="rect">
            <a:avLst/>
          </a:prstGeom>
          <a:ln w="635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30" name="Picture 6" descr="Изображение">
            <a:extLst>
              <a:ext uri="{FF2B5EF4-FFF2-40B4-BE49-F238E27FC236}">
                <a16:creationId xmlns:a16="http://schemas.microsoft.com/office/drawing/2014/main" id="{6AB6DD27-CED7-4AA7-9690-74B16CDA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307" y="1548039"/>
            <a:ext cx="2283281" cy="1988664"/>
          </a:xfrm>
          <a:prstGeom prst="rect">
            <a:avLst/>
          </a:prstGeom>
          <a:noFill/>
          <a:ln w="9525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74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12B5ED5-B1A0-4AED-B1D9-7106CE7B3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328394"/>
            <a:ext cx="4788000" cy="478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FA76D1-0D50-48C0-B992-D8849C33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745" y="413994"/>
            <a:ext cx="6104051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Ползи от самото експериментиране </a:t>
            </a:r>
            <a:endParaRPr lang="en-US" sz="3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65808-F2E7-4747-A15A-7A63632D16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50" y="1746510"/>
            <a:ext cx="5657850" cy="4487003"/>
          </a:xfrm>
        </p:spPr>
        <p:txBody>
          <a:bodyPr anchor="ctr">
            <a:normAutofit/>
          </a:bodyPr>
          <a:lstStyle/>
          <a:p>
            <a:pPr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SzPct val="105000"/>
              <a:buFont typeface="Wingdings" panose="05000000000000000000" pitchFamily="2" charset="2"/>
              <a:buChar char="v"/>
            </a:pP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Развитие на абстрактно мислене</a:t>
            </a:r>
          </a:p>
          <a:p>
            <a:pPr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КРАСОТА</a:t>
            </a: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 чрез </a:t>
            </a:r>
            <a:r>
              <a:rPr lang="bg-BG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МАЛКИ</a:t>
            </a: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 стъпки, </a:t>
            </a:r>
            <a:r>
              <a:rPr lang="bg-BG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ГОЛЕМИ</a:t>
            </a: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 промени  </a:t>
            </a:r>
          </a:p>
          <a:p>
            <a:pPr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ОРИГИНАЛНОСТТА</a:t>
            </a: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 на всяка фигура</a:t>
            </a:r>
          </a:p>
          <a:p>
            <a:pPr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bg-BG" dirty="0">
                <a:solidFill>
                  <a:schemeClr val="tx2">
                    <a:lumMod val="75000"/>
                  </a:schemeClr>
                </a:solidFill>
              </a:rPr>
              <a:t>Развлечение и забава</a:t>
            </a:r>
          </a:p>
          <a:p>
            <a:pPr marL="0" indent="0" algn="just">
              <a:lnSpc>
                <a:spcPct val="200000"/>
              </a:lnSpc>
              <a:buClr>
                <a:schemeClr val="accent1">
                  <a:lumMod val="75000"/>
                </a:schemeClr>
              </a:buClr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Content Placeholder 5" descr="Open book">
            <a:extLst>
              <a:ext uri="{FF2B5EF4-FFF2-40B4-BE49-F238E27FC236}">
                <a16:creationId xmlns:a16="http://schemas.microsoft.com/office/drawing/2014/main" id="{009ED666-ED27-42D2-B41D-BAC4EE546C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2775" y="413994"/>
            <a:ext cx="914400" cy="914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5CC80E-5226-4823-8176-E6E37A4F55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8301" y="469357"/>
            <a:ext cx="2997793" cy="1718074"/>
          </a:xfrm>
          <a:prstGeom prst="rect">
            <a:avLst/>
          </a:prstGeom>
          <a:ln w="6350">
            <a:solidFill>
              <a:srgbClr val="27102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E811E1-013B-4741-A02D-501B1A7697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4429" y="3127645"/>
            <a:ext cx="2654106" cy="1724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98F131-CAA7-4CA6-9BAF-131F3B8EC2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4523" y="4398542"/>
            <a:ext cx="3262913" cy="1834972"/>
          </a:xfrm>
          <a:prstGeom prst="rect">
            <a:avLst/>
          </a:prstGeom>
          <a:ln w="6350">
            <a:solidFill>
              <a:srgbClr val="1F0824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3458A1-076B-4B06-8CD0-84FA1D7A1B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7812" y="1602795"/>
            <a:ext cx="2992765" cy="299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4976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"/>
                            </p:stCondLst>
                            <p:childTnLst>
                              <p:par>
                                <p:cTn id="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8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4A24-C4EA-47E5-8D13-6E8715B79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100" y="2124075"/>
            <a:ext cx="9029700" cy="3219450"/>
          </a:xfrm>
        </p:spPr>
        <p:txBody>
          <a:bodyPr/>
          <a:lstStyle/>
          <a:p>
            <a:r>
              <a:rPr lang="bg-BG" dirty="0">
                <a:solidFill>
                  <a:srgbClr val="5959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за вниманието</a:t>
            </a:r>
            <a:endParaRPr lang="en-US" dirty="0">
              <a:solidFill>
                <a:srgbClr val="59595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phic 4" descr="Brain in head">
            <a:extLst>
              <a:ext uri="{FF2B5EF4-FFF2-40B4-BE49-F238E27FC236}">
                <a16:creationId xmlns:a16="http://schemas.microsoft.com/office/drawing/2014/main" id="{2F89E063-7582-4B78-B1FD-0183BF20A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2100" y="44291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39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{B3B0D015-2845-4FD7-B66A-68F54A360125}tf78438558_win32</Template>
  <TotalTime>1163</TotalTime>
  <Words>204</Words>
  <Application>Microsoft Office PowerPoint</Application>
  <PresentationFormat>Широк екран</PresentationFormat>
  <Paragraphs>34</Paragraphs>
  <Slides>12</Slides>
  <Notes>0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Garamond</vt:lpstr>
      <vt:lpstr>Wingdings</vt:lpstr>
      <vt:lpstr>SavonVTI</vt:lpstr>
      <vt:lpstr>Кръгче, кръгче и чертичка… </vt:lpstr>
      <vt:lpstr>Принцип на действие </vt:lpstr>
      <vt:lpstr>Игра с радиусите(другите стойности оставят константи)</vt:lpstr>
      <vt:lpstr>Игра с радиусите 2 </vt:lpstr>
      <vt:lpstr>Игра с радиусите 3</vt:lpstr>
      <vt:lpstr>Игра с коефициентите на скоростите на k1 и k2 </vt:lpstr>
      <vt:lpstr>Включване на ротация</vt:lpstr>
      <vt:lpstr>Игра с цветовете </vt:lpstr>
      <vt:lpstr>Игра с отсечката/фигурата</vt:lpstr>
      <vt:lpstr>Костенуркова графика</vt:lpstr>
      <vt:lpstr>Ползи от самото експериментиране </vt:lpstr>
      <vt:lpstr>Благодаря за вниманието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Кръгче, кръгче и чертичка…</dc:title>
  <dc:creator>Kristiqn Aleksiev</dc:creator>
  <cp:lastModifiedBy>Kristiqn Aleksiev</cp:lastModifiedBy>
  <cp:revision>42</cp:revision>
  <dcterms:created xsi:type="dcterms:W3CDTF">2022-02-08T15:15:02Z</dcterms:created>
  <dcterms:modified xsi:type="dcterms:W3CDTF">2022-02-12T09:50:30Z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