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71" r:id="rId4"/>
    <p:sldId id="265" r:id="rId5"/>
    <p:sldId id="266" r:id="rId6"/>
    <p:sldId id="257" r:id="rId7"/>
    <p:sldId id="269" r:id="rId8"/>
    <p:sldId id="270" r:id="rId9"/>
    <p:sldId id="260" r:id="rId10"/>
    <p:sldId id="264" r:id="rId11"/>
    <p:sldId id="263" r:id="rId12"/>
    <p:sldId id="262" r:id="rId13"/>
    <p:sldId id="272" r:id="rId14"/>
    <p:sldId id="258" r:id="rId15"/>
    <p:sldId id="259" r:id="rId16"/>
    <p:sldId id="267" r:id="rId1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4C35-2374-4186-AD6C-DD4D7172389E}" type="datetimeFigureOut">
              <a:rPr lang="bg-BG" smtClean="0"/>
              <a:t>13.2.2020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4D57-EC3A-4F5B-A2B8-308E5F886B1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84252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4C35-2374-4186-AD6C-DD4D7172389E}" type="datetimeFigureOut">
              <a:rPr lang="bg-BG" smtClean="0"/>
              <a:t>13.2.2020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4D57-EC3A-4F5B-A2B8-308E5F886B1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74506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4C35-2374-4186-AD6C-DD4D7172389E}" type="datetimeFigureOut">
              <a:rPr lang="bg-BG" smtClean="0"/>
              <a:t>13.2.2020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4D57-EC3A-4F5B-A2B8-308E5F886B1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87655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4C35-2374-4186-AD6C-DD4D7172389E}" type="datetimeFigureOut">
              <a:rPr lang="bg-BG" smtClean="0"/>
              <a:t>13.2.2020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4D57-EC3A-4F5B-A2B8-308E5F886B1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3309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4C35-2374-4186-AD6C-DD4D7172389E}" type="datetimeFigureOut">
              <a:rPr lang="bg-BG" smtClean="0"/>
              <a:t>13.2.2020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4D57-EC3A-4F5B-A2B8-308E5F886B1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46057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4C35-2374-4186-AD6C-DD4D7172389E}" type="datetimeFigureOut">
              <a:rPr lang="bg-BG" smtClean="0"/>
              <a:t>13.2.2020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4D57-EC3A-4F5B-A2B8-308E5F886B1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79341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4C35-2374-4186-AD6C-DD4D7172389E}" type="datetimeFigureOut">
              <a:rPr lang="bg-BG" smtClean="0"/>
              <a:t>13.2.2020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4D57-EC3A-4F5B-A2B8-308E5F886B1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87264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4C35-2374-4186-AD6C-DD4D7172389E}" type="datetimeFigureOut">
              <a:rPr lang="bg-BG" smtClean="0"/>
              <a:t>13.2.2020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4D57-EC3A-4F5B-A2B8-308E5F886B1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51260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4C35-2374-4186-AD6C-DD4D7172389E}" type="datetimeFigureOut">
              <a:rPr lang="bg-BG" smtClean="0"/>
              <a:t>13.2.2020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4D57-EC3A-4F5B-A2B8-308E5F886B1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72055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4C35-2374-4186-AD6C-DD4D7172389E}" type="datetimeFigureOut">
              <a:rPr lang="bg-BG" smtClean="0"/>
              <a:t>13.2.2020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4D57-EC3A-4F5B-A2B8-308E5F886B1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53829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4C35-2374-4186-AD6C-DD4D7172389E}" type="datetimeFigureOut">
              <a:rPr lang="bg-BG" smtClean="0"/>
              <a:t>13.2.2020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4D57-EC3A-4F5B-A2B8-308E5F886B1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000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B4C35-2374-4186-AD6C-DD4D7172389E}" type="datetimeFigureOut">
              <a:rPr lang="bg-BG" smtClean="0"/>
              <a:t>13.2.2020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E4D57-EC3A-4F5B-A2B8-308E5F886B1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4321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534839"/>
            <a:ext cx="9144000" cy="2337757"/>
          </a:xfrm>
        </p:spPr>
        <p:txBody>
          <a:bodyPr>
            <a:normAutofit/>
          </a:bodyPr>
          <a:lstStyle/>
          <a:p>
            <a:r>
              <a:rPr lang="bg-BG" sz="3600" b="1" dirty="0">
                <a:solidFill>
                  <a:schemeClr val="accent1">
                    <a:lumMod val="50000"/>
                  </a:schemeClr>
                </a:solidFill>
              </a:rPr>
              <a:t>Институт по математика и информатика</a:t>
            </a:r>
            <a:br>
              <a:rPr lang="bg-BG" sz="36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bg-BG" sz="3600" b="1" dirty="0">
                <a:solidFill>
                  <a:schemeClr val="accent1">
                    <a:lumMod val="50000"/>
                  </a:schemeClr>
                </a:solidFill>
              </a:rPr>
              <a:t>Конференция „Динамична математика в образованието“</a:t>
            </a:r>
            <a:br>
              <a:rPr lang="bg-BG" sz="36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bg-BG" sz="3600" b="1" dirty="0" smtClean="0">
                <a:solidFill>
                  <a:schemeClr val="accent1">
                    <a:lumMod val="50000"/>
                  </a:schemeClr>
                </a:solidFill>
              </a:rPr>
              <a:t>Математически импровизации</a:t>
            </a:r>
            <a:endParaRPr lang="bg-BG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bg-BG" sz="2000" dirty="0" smtClean="0">
                <a:solidFill>
                  <a:schemeClr val="accent1">
                    <a:lumMod val="50000"/>
                  </a:schemeClr>
                </a:solidFill>
              </a:rPr>
              <a:t>Румяна Ангелова</a:t>
            </a:r>
          </a:p>
          <a:p>
            <a:r>
              <a:rPr lang="bg-BG" sz="2000" dirty="0" smtClean="0">
                <a:solidFill>
                  <a:schemeClr val="accent1">
                    <a:lumMod val="50000"/>
                  </a:schemeClr>
                </a:solidFill>
              </a:rPr>
              <a:t>ПГИМ, Пазарджик</a:t>
            </a:r>
          </a:p>
          <a:p>
            <a:r>
              <a:rPr lang="bg-BG" sz="2000" dirty="0" smtClean="0">
                <a:solidFill>
                  <a:schemeClr val="accent1">
                    <a:lumMod val="50000"/>
                  </a:schemeClr>
                </a:solidFill>
              </a:rPr>
              <a:t>ИМИ </a:t>
            </a:r>
            <a:r>
              <a:rPr lang="bg-BG" sz="2000" dirty="0" smtClean="0">
                <a:solidFill>
                  <a:schemeClr val="accent1">
                    <a:lumMod val="50000"/>
                  </a:schemeClr>
                </a:solidFill>
              </a:rPr>
              <a:t>– БАН</a:t>
            </a:r>
          </a:p>
          <a:p>
            <a:endParaRPr lang="bg-BG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bg-BG" sz="2000" dirty="0" smtClean="0">
                <a:solidFill>
                  <a:schemeClr val="accent1">
                    <a:lumMod val="50000"/>
                  </a:schemeClr>
                </a:solidFill>
              </a:rPr>
              <a:t>15 февруари 2020 г.</a:t>
            </a:r>
          </a:p>
          <a:p>
            <a:r>
              <a:rPr lang="bg-BG" sz="2000" dirty="0" smtClean="0">
                <a:solidFill>
                  <a:schemeClr val="accent1">
                    <a:lumMod val="50000"/>
                  </a:schemeClr>
                </a:solidFill>
              </a:rPr>
              <a:t>София</a:t>
            </a:r>
            <a:endParaRPr lang="bg-BG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 descr="Резултат с изображение за „IMI BAN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22" y="126177"/>
            <a:ext cx="1990501" cy="180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84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bg-BG" dirty="0" smtClean="0">
                <a:solidFill>
                  <a:schemeClr val="accent1">
                    <a:lumMod val="50000"/>
                  </a:schemeClr>
                </a:solidFill>
              </a:rPr>
              <a:t>Как може да се импровизира в математиката, т. е. да се установяват нови факти, свойства, закономерности – да се правят открития? </a:t>
            </a:r>
            <a:endParaRPr lang="bg-BG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19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800" dirty="0" smtClean="0">
                <a:solidFill>
                  <a:schemeClr val="accent1">
                    <a:lumMod val="50000"/>
                  </a:schemeClr>
                </a:solidFill>
              </a:rPr>
              <a:t>По колко начина може да се прочете думата?</a:t>
            </a:r>
            <a:endParaRPr lang="bg-BG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bg-BG" dirty="0"/>
          </a:p>
        </p:txBody>
      </p:sp>
      <p:sp>
        <p:nvSpPr>
          <p:cNvPr id="5" name="Правоъгълник 4"/>
          <p:cNvSpPr/>
          <p:nvPr/>
        </p:nvSpPr>
        <p:spPr>
          <a:xfrm>
            <a:off x="3048000" y="1406908"/>
            <a:ext cx="6096000" cy="40441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endParaRPr lang="bg-BG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endParaRPr lang="bg-BG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endParaRPr lang="bg-BG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bg-BG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bg-BG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bg-BG" sz="2000" dirty="0" smtClean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  </a:t>
            </a:r>
            <a:r>
              <a:rPr lang="bg-BG" sz="2000" dirty="0" err="1" smtClean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bg-BG" sz="2000" dirty="0" smtClean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lang="bg-BG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endParaRPr lang="bg-BG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bg-BG" sz="2000" dirty="0" smtClean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 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endParaRPr lang="bg-BG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endParaRPr lang="bg-BG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</a:t>
            </a: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</a:t>
            </a:r>
            <a:endParaRPr lang="bg-BG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 </a:t>
            </a:r>
            <a:r>
              <a:rPr lang="bg-BG" sz="2000" dirty="0" err="1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endParaRPr lang="bg-BG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bg-BG" sz="2000" dirty="0">
                <a:solidFill>
                  <a:srgbClr val="1F4E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  <a:endParaRPr lang="bg-BG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71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800" b="1" dirty="0" smtClean="0">
                <a:solidFill>
                  <a:schemeClr val="accent1">
                    <a:lumMod val="50000"/>
                  </a:schemeClr>
                </a:solidFill>
              </a:rPr>
              <a:t>Пирамидите в Гиза, Египет</a:t>
            </a:r>
            <a:endParaRPr lang="bg-BG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8135" y="2181121"/>
            <a:ext cx="5835730" cy="364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9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800" b="1" dirty="0" smtClean="0">
                <a:solidFill>
                  <a:schemeClr val="accent1">
                    <a:lumMod val="50000"/>
                  </a:schemeClr>
                </a:solidFill>
              </a:rPr>
              <a:t>Пирамидата  </a:t>
            </a:r>
            <a:r>
              <a:rPr lang="bg-BG" sz="2800" b="1" dirty="0" err="1" smtClean="0">
                <a:solidFill>
                  <a:schemeClr val="accent1">
                    <a:lumMod val="50000"/>
                  </a:schemeClr>
                </a:solidFill>
              </a:rPr>
              <a:t>Кукулан</a:t>
            </a:r>
            <a:r>
              <a:rPr lang="bg-BG" sz="2800" b="1" dirty="0" smtClean="0">
                <a:solidFill>
                  <a:schemeClr val="accent1">
                    <a:lumMod val="50000"/>
                  </a:schemeClr>
                </a:solidFill>
              </a:rPr>
              <a:t>, Мексико</a:t>
            </a:r>
            <a:endParaRPr lang="bg-BG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0479" y="1895723"/>
            <a:ext cx="5371042" cy="306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24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145" y="2069474"/>
            <a:ext cx="4023709" cy="271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73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3200" b="1" dirty="0" smtClean="0">
                <a:solidFill>
                  <a:schemeClr val="accent1">
                    <a:lumMod val="50000"/>
                  </a:schemeClr>
                </a:solidFill>
              </a:rPr>
              <a:t>Математика и музика</a:t>
            </a:r>
            <a:endParaRPr lang="bg-BG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2524" y="1869912"/>
            <a:ext cx="5925484" cy="396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73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54267" y="1423359"/>
            <a:ext cx="3817188" cy="508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31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800" b="1" dirty="0" smtClean="0">
                <a:solidFill>
                  <a:schemeClr val="accent1">
                    <a:lumMod val="50000"/>
                  </a:schemeClr>
                </a:solidFill>
              </a:rPr>
              <a:t>Холандски композитор </a:t>
            </a:r>
            <a:r>
              <a:rPr lang="bg-BG" sz="2800" b="1" dirty="0" err="1" smtClean="0">
                <a:solidFill>
                  <a:schemeClr val="accent1">
                    <a:lumMod val="50000"/>
                  </a:schemeClr>
                </a:solidFill>
              </a:rPr>
              <a:t>Обрехт</a:t>
            </a:r>
            <a:r>
              <a:rPr lang="bg-BG" sz="2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XV </a:t>
            </a:r>
            <a:r>
              <a:rPr lang="bg-BG" sz="2800" b="1" dirty="0" smtClean="0">
                <a:solidFill>
                  <a:schemeClr val="accent1">
                    <a:lumMod val="50000"/>
                  </a:schemeClr>
                </a:solidFill>
              </a:rPr>
              <a:t>в.</a:t>
            </a:r>
            <a:endParaRPr lang="bg-BG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6" name="Картина 5"/>
          <p:cNvPicPr/>
          <p:nvPr/>
        </p:nvPicPr>
        <p:blipFill rotWithShape="1">
          <a:blip r:embed="rId2"/>
          <a:srcRect l="38360" t="55278" r="21164" b="28159"/>
          <a:stretch/>
        </p:blipFill>
        <p:spPr bwMode="auto">
          <a:xfrm>
            <a:off x="562155" y="1670160"/>
            <a:ext cx="11067689" cy="3479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0769" y="5117544"/>
            <a:ext cx="12059727" cy="174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19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872" y="2764478"/>
            <a:ext cx="6193766" cy="170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46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704" y="2404783"/>
            <a:ext cx="7742591" cy="204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60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598" y="2276627"/>
            <a:ext cx="8506804" cy="344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4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800" b="1" dirty="0" smtClean="0">
                <a:solidFill>
                  <a:schemeClr val="accent1">
                    <a:lumMod val="50000"/>
                  </a:schemeClr>
                </a:solidFill>
              </a:rPr>
              <a:t>По колко маршрута можем да стигнем от точка А до точка В</a:t>
            </a:r>
            <a:endParaRPr lang="bg-BG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7163" y="1886009"/>
            <a:ext cx="2725946" cy="4266697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96" y="1825625"/>
            <a:ext cx="2889849" cy="410771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1037" y="2199736"/>
            <a:ext cx="2859674" cy="272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6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800" b="1" dirty="0" smtClean="0">
                <a:solidFill>
                  <a:schemeClr val="accent1">
                    <a:lumMod val="50000"/>
                  </a:schemeClr>
                </a:solidFill>
              </a:rPr>
              <a:t>Поглед напред</a:t>
            </a:r>
            <a:endParaRPr lang="bg-BG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36474" y="1888847"/>
            <a:ext cx="2719052" cy="422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1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800" b="1" dirty="0" smtClean="0">
                <a:solidFill>
                  <a:schemeClr val="accent1">
                    <a:lumMod val="50000"/>
                  </a:schemeClr>
                </a:solidFill>
              </a:rPr>
              <a:t>Литература</a:t>
            </a:r>
            <a:endParaRPr lang="bg-BG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sz="2400" dirty="0" err="1" smtClean="0">
                <a:solidFill>
                  <a:schemeClr val="accent1">
                    <a:lumMod val="50000"/>
                  </a:schemeClr>
                </a:solidFill>
              </a:rPr>
              <a:t>Кужель</a:t>
            </a:r>
            <a:r>
              <a:rPr lang="bg-BG" sz="2400" dirty="0" smtClean="0">
                <a:solidFill>
                  <a:schemeClr val="accent1">
                    <a:lumMod val="50000"/>
                  </a:schemeClr>
                </a:solidFill>
              </a:rPr>
              <a:t>, А. В. </a:t>
            </a:r>
            <a:r>
              <a:rPr lang="bg-BG" sz="2400" dirty="0" err="1" smtClean="0">
                <a:solidFill>
                  <a:schemeClr val="accent1">
                    <a:lumMod val="50000"/>
                  </a:schemeClr>
                </a:solidFill>
              </a:rPr>
              <a:t>Математические</a:t>
            </a:r>
            <a:r>
              <a:rPr lang="bg-BG" sz="2400" dirty="0" smtClean="0">
                <a:solidFill>
                  <a:schemeClr val="accent1">
                    <a:lumMod val="50000"/>
                  </a:schemeClr>
                </a:solidFill>
              </a:rPr>
              <a:t> импровизации, </a:t>
            </a:r>
            <a:r>
              <a:rPr lang="bg-BG" sz="2400" dirty="0" err="1" smtClean="0">
                <a:solidFill>
                  <a:schemeClr val="accent1">
                    <a:lumMod val="50000"/>
                  </a:schemeClr>
                </a:solidFill>
              </a:rPr>
              <a:t>Вища</a:t>
            </a:r>
            <a:r>
              <a:rPr lang="bg-BG" sz="2400" dirty="0" smtClean="0">
                <a:solidFill>
                  <a:schemeClr val="accent1">
                    <a:lumMod val="50000"/>
                  </a:schemeClr>
                </a:solidFill>
              </a:rPr>
              <a:t> школа Киев, 1983</a:t>
            </a:r>
          </a:p>
          <a:p>
            <a:pPr marL="0" indent="0">
              <a:buNone/>
            </a:pPr>
            <a:endParaRPr lang="bg-BG" dirty="0" smtClean="0"/>
          </a:p>
          <a:p>
            <a:pPr marL="0" indent="0">
              <a:buNone/>
            </a:pPr>
            <a:r>
              <a:rPr lang="bg-BG" sz="2400" dirty="0" err="1" smtClean="0">
                <a:solidFill>
                  <a:schemeClr val="accent1">
                    <a:lumMod val="50000"/>
                  </a:schemeClr>
                </a:solidFill>
              </a:rPr>
              <a:t>Варга</a:t>
            </a:r>
            <a:r>
              <a:rPr lang="bg-BG" sz="2400" dirty="0" smtClean="0">
                <a:solidFill>
                  <a:schemeClr val="accent1">
                    <a:lumMod val="50000"/>
                  </a:schemeClr>
                </a:solidFill>
              </a:rPr>
              <a:t>, Б., </a:t>
            </a:r>
            <a:r>
              <a:rPr lang="bg-BG" sz="2400" dirty="0" err="1" smtClean="0">
                <a:solidFill>
                  <a:schemeClr val="accent1">
                    <a:lumMod val="50000"/>
                  </a:schemeClr>
                </a:solidFill>
              </a:rPr>
              <a:t>Димень</a:t>
            </a:r>
            <a:r>
              <a:rPr lang="bg-BG" sz="24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bg-BG" sz="2400" dirty="0" err="1" smtClean="0">
                <a:solidFill>
                  <a:schemeClr val="accent1">
                    <a:lumMod val="50000"/>
                  </a:schemeClr>
                </a:solidFill>
              </a:rPr>
              <a:t>Лопариц</a:t>
            </a:r>
            <a:r>
              <a:rPr lang="bg-BG" sz="24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bg-BG" sz="2400" dirty="0" err="1" smtClean="0">
                <a:solidFill>
                  <a:schemeClr val="accent1">
                    <a:lumMod val="50000"/>
                  </a:schemeClr>
                </a:solidFill>
              </a:rPr>
              <a:t>Язь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bg-BG" sz="2400" dirty="0" smtClean="0">
                <a:solidFill>
                  <a:schemeClr val="accent1">
                    <a:lumMod val="50000"/>
                  </a:schemeClr>
                </a:solidFill>
              </a:rPr>
              <a:t>к </a:t>
            </a:r>
            <a:r>
              <a:rPr lang="bg-BG" sz="2400" dirty="0" err="1">
                <a:solidFill>
                  <a:schemeClr val="accent1">
                    <a:lumMod val="50000"/>
                  </a:schemeClr>
                </a:solidFill>
              </a:rPr>
              <a:t>м</a:t>
            </a:r>
            <a:r>
              <a:rPr lang="bg-BG" sz="2400" dirty="0" err="1" smtClean="0">
                <a:solidFill>
                  <a:schemeClr val="accent1">
                    <a:lumMod val="50000"/>
                  </a:schemeClr>
                </a:solidFill>
              </a:rPr>
              <a:t>узь</a:t>
            </a: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bg-BG" sz="2400" dirty="0" err="1" smtClean="0">
                <a:solidFill>
                  <a:schemeClr val="accent1">
                    <a:lumMod val="50000"/>
                  </a:schemeClr>
                </a:solidFill>
              </a:rPr>
              <a:t>ка</a:t>
            </a:r>
            <a:r>
              <a:rPr lang="bg-BG" sz="2400" dirty="0" smtClean="0">
                <a:solidFill>
                  <a:schemeClr val="accent1">
                    <a:lumMod val="50000"/>
                  </a:schemeClr>
                </a:solidFill>
              </a:rPr>
              <a:t> математика, Мир, Москва, 1981</a:t>
            </a:r>
            <a:endParaRPr lang="bg-BG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96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838200" y="2760453"/>
            <a:ext cx="10515600" cy="34165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4000" dirty="0" smtClean="0">
                <a:solidFill>
                  <a:schemeClr val="accent1">
                    <a:lumMod val="50000"/>
                  </a:schemeClr>
                </a:solidFill>
              </a:rPr>
              <a:t>Благодаря за вниманието!</a:t>
            </a:r>
            <a:endParaRPr lang="bg-BG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31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4803</TotalTime>
  <Words>169</Words>
  <Application>Microsoft Office PowerPoint</Application>
  <PresentationFormat>Широк екран</PresentationFormat>
  <Paragraphs>32</Paragraphs>
  <Slides>16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тема</vt:lpstr>
      <vt:lpstr>Институт по математика и информатика Конференция „Динамична математика в образованието“ Математически импровизации</vt:lpstr>
      <vt:lpstr>Презентация на PowerPoint</vt:lpstr>
      <vt:lpstr>По колко начина може да се прочете думата?</vt:lpstr>
      <vt:lpstr>Пирамидите в Гиза, Египет</vt:lpstr>
      <vt:lpstr>Пирамидата  Кукулан, Мексико</vt:lpstr>
      <vt:lpstr>Презентация на PowerPoint</vt:lpstr>
      <vt:lpstr>Математика и музика</vt:lpstr>
      <vt:lpstr>Презентация на PowerPoint</vt:lpstr>
      <vt:lpstr>Холандски композитор Обрехт XV в.</vt:lpstr>
      <vt:lpstr>Презентация на PowerPoint</vt:lpstr>
      <vt:lpstr>Презентация на PowerPoint</vt:lpstr>
      <vt:lpstr>Презентация на PowerPoint</vt:lpstr>
      <vt:lpstr>По колко маршрута можем да стигнем от точка А до точка В</vt:lpstr>
      <vt:lpstr>Поглед напред</vt:lpstr>
      <vt:lpstr>Литература</vt:lpstr>
      <vt:lpstr>Презентация на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Математически импровизации</dc:title>
  <dc:creator>HP</dc:creator>
  <cp:lastModifiedBy>HP</cp:lastModifiedBy>
  <cp:revision>24</cp:revision>
  <dcterms:created xsi:type="dcterms:W3CDTF">2020-02-12T15:29:30Z</dcterms:created>
  <dcterms:modified xsi:type="dcterms:W3CDTF">2020-02-17T04:28:47Z</dcterms:modified>
</cp:coreProperties>
</file>