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58" r:id="rId5"/>
  </p:sldMasterIdLst>
  <p:notesMasterIdLst>
    <p:notesMasterId r:id="rId21"/>
  </p:notesMasterIdLst>
  <p:sldIdLst>
    <p:sldId id="256" r:id="rId6"/>
    <p:sldId id="275" r:id="rId7"/>
    <p:sldId id="265" r:id="rId8"/>
    <p:sldId id="291" r:id="rId9"/>
    <p:sldId id="298" r:id="rId10"/>
    <p:sldId id="259" r:id="rId11"/>
    <p:sldId id="271" r:id="rId12"/>
    <p:sldId id="305" r:id="rId13"/>
    <p:sldId id="294" r:id="rId14"/>
    <p:sldId id="293" r:id="rId15"/>
    <p:sldId id="303" r:id="rId16"/>
    <p:sldId id="299" r:id="rId17"/>
    <p:sldId id="304" r:id="rId18"/>
    <p:sldId id="302" r:id="rId19"/>
    <p:sldId id="26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  <a:srgbClr val="B4DEE6"/>
    <a:srgbClr val="FFCCFF"/>
    <a:srgbClr val="17EAF5"/>
    <a:srgbClr val="A4E0DD"/>
    <a:srgbClr val="446DC8"/>
    <a:srgbClr val="0894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65" autoAdjust="0"/>
    <p:restoredTop sz="93184" autoAdjust="0"/>
  </p:normalViewPr>
  <p:slideViewPr>
    <p:cSldViewPr snapToGrid="0">
      <p:cViewPr varScale="1">
        <p:scale>
          <a:sx n="70" d="100"/>
          <a:sy n="70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21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14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04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26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42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7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46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66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002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6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7190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43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81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02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01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7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  <a:t>2/14/2021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62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gif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3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microsoft.com/office/2007/relationships/hdphoto" Target="../media/hdphoto1.wdp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jp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6.png"/><Relationship Id="rId3" Type="http://schemas.openxmlformats.org/officeDocument/2006/relationships/image" Target="../media/image51.svg"/><Relationship Id="rId7" Type="http://schemas.openxmlformats.org/officeDocument/2006/relationships/image" Target="../media/image53.png"/><Relationship Id="rId12" Type="http://schemas.microsoft.com/office/2007/relationships/hdphoto" Target="../media/hdphoto5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54.png"/><Relationship Id="rId1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microsoft.com/office/2007/relationships/hdphoto" Target="../media/hdphoto7.wdp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1.png"/><Relationship Id="rId2" Type="http://schemas.openxmlformats.org/officeDocument/2006/relationships/image" Target="../media/image59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11" Type="http://schemas.openxmlformats.org/officeDocument/2006/relationships/image" Target="../media/image67.png"/><Relationship Id="rId5" Type="http://schemas.openxmlformats.org/officeDocument/2006/relationships/image" Target="../media/image3.png"/><Relationship Id="rId15" Type="http://schemas.microsoft.com/office/2017/06/relationships/model3d" Target="../media/model3d1.glb"/><Relationship Id="rId10" Type="http://schemas.openxmlformats.org/officeDocument/2006/relationships/image" Target="../media/image66.png"/><Relationship Id="rId4" Type="http://schemas.openxmlformats.org/officeDocument/2006/relationships/image" Target="../media/image61.jpeg"/><Relationship Id="rId9" Type="http://schemas.openxmlformats.org/officeDocument/2006/relationships/image" Target="../media/image65.png"/><Relationship Id="rId14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2.jpeg"/><Relationship Id="rId7" Type="http://schemas.openxmlformats.org/officeDocument/2006/relationships/image" Target="../media/image76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66WfutJ93M?start=10&amp;feature=oembed" TargetMode="Externa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oCtJhnADx4?feature=oembed" TargetMode="External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287209" y="4050764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5D317F0-1D4A-467D-936C-3813AA268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872" y="5553453"/>
            <a:ext cx="3186256" cy="1304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3825B3-225B-4EB3-85B0-76B08F7E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" y="771413"/>
            <a:ext cx="12189685" cy="4676546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4990" y="-977559"/>
            <a:ext cx="9144000" cy="2387600"/>
          </a:xfrm>
        </p:spPr>
        <p:txBody>
          <a:bodyPr>
            <a:normAutofit/>
          </a:bodyPr>
          <a:lstStyle/>
          <a:p>
            <a:r>
              <a:rPr lang="bg-BG" sz="4400" b="1" dirty="0">
                <a:solidFill>
                  <a:srgbClr val="17EAF5"/>
                </a:solidFill>
                <a:latin typeface="Rockwell" panose="02060603020205020403" pitchFamily="18" charset="0"/>
              </a:rPr>
              <a:t>Виртуални практики в </a:t>
            </a:r>
            <a:r>
              <a:rPr lang="en-US" sz="4400" b="1" dirty="0">
                <a:solidFill>
                  <a:srgbClr val="17EAF5"/>
                </a:solidFill>
                <a:latin typeface="Rockwell" panose="02060603020205020403" pitchFamily="18" charset="0"/>
              </a:rPr>
              <a:t>STE</a:t>
            </a:r>
            <a:r>
              <a:rPr lang="bg-BG" sz="4400" b="1" dirty="0">
                <a:solidFill>
                  <a:srgbClr val="17EAF5"/>
                </a:solidFill>
                <a:latin typeface="Rockwell" panose="02060603020205020403" pitchFamily="18" charset="0"/>
              </a:rPr>
              <a:t>А</a:t>
            </a:r>
            <a:r>
              <a:rPr lang="en-US" sz="4400" b="1" dirty="0">
                <a:solidFill>
                  <a:srgbClr val="17EAF5"/>
                </a:solidFill>
                <a:latin typeface="Rockwell" panose="02060603020205020403" pitchFamily="18" charset="0"/>
              </a:rPr>
              <a:t>M</a:t>
            </a:r>
            <a:r>
              <a:rPr lang="bg-BG" sz="4400" b="1" dirty="0">
                <a:solidFill>
                  <a:srgbClr val="17EAF5"/>
                </a:solidFill>
                <a:latin typeface="Rockwell" panose="02060603020205020403" pitchFamily="18" charset="0"/>
              </a:rPr>
              <a:t> образованието</a:t>
            </a:r>
            <a:endParaRPr lang="en-US" sz="4400" b="1" dirty="0">
              <a:solidFill>
                <a:srgbClr val="17EAF5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6FC9C7-99F4-49EE-95EE-E29CDA02A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1698" y="1504727"/>
            <a:ext cx="7494843" cy="4215850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4013F5-D294-460D-A628-596319AA228D}"/>
              </a:ext>
            </a:extLst>
          </p:cNvPr>
          <p:cNvSpPr txBox="1">
            <a:spLocks/>
          </p:cNvSpPr>
          <p:nvPr/>
        </p:nvSpPr>
        <p:spPr>
          <a:xfrm>
            <a:off x="963755" y="362852"/>
            <a:ext cx="9941734" cy="154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800" b="1" i="0" u="none" strike="noStrike" kern="1200" cap="all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j-ea"/>
                <a:cs typeface="+mj-cs"/>
              </a:rPr>
              <a:t>ЧОУ „ТОМАС ЕДИСЪН“ </a:t>
            </a: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bg-BG" sz="2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bg-BG" sz="2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63DB3-6FF7-4176-BC17-10788E90EEFB}"/>
              </a:ext>
            </a:extLst>
          </p:cNvPr>
          <p:cNvSpPr txBox="1"/>
          <p:nvPr/>
        </p:nvSpPr>
        <p:spPr>
          <a:xfrm>
            <a:off x="1286511" y="1582340"/>
            <a:ext cx="29551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b="1" dirty="0"/>
              <a:t>Отваря врати през </a:t>
            </a:r>
            <a:r>
              <a:rPr lang="bg-BG" b="1" dirty="0">
                <a:solidFill>
                  <a:srgbClr val="FFC000"/>
                </a:solidFill>
              </a:rPr>
              <a:t>2016 </a:t>
            </a:r>
            <a:r>
              <a:rPr lang="bg-BG" b="1" dirty="0"/>
              <a:t>г.</a:t>
            </a:r>
          </a:p>
          <a:p>
            <a:pPr algn="just"/>
            <a:endParaRPr lang="en-US" b="1" dirty="0"/>
          </a:p>
          <a:p>
            <a:pPr algn="just"/>
            <a:endParaRPr lang="bg-BG" b="1" dirty="0"/>
          </a:p>
          <a:p>
            <a:pPr algn="just"/>
            <a:r>
              <a:rPr lang="bg-BG" b="1" dirty="0"/>
              <a:t>Текущо: над 110 ученици от 1 до 7 клас.</a:t>
            </a:r>
          </a:p>
          <a:p>
            <a:pPr algn="just"/>
            <a:endParaRPr lang="bg-BG" b="1" dirty="0"/>
          </a:p>
          <a:p>
            <a:pPr algn="just"/>
            <a:r>
              <a:rPr lang="bg-BG" b="1" dirty="0"/>
              <a:t>Разширена програма по </a:t>
            </a:r>
            <a:r>
              <a:rPr lang="bg-BG" b="1" dirty="0">
                <a:solidFill>
                  <a:srgbClr val="FFC000"/>
                </a:solidFill>
              </a:rPr>
              <a:t>Математика</a:t>
            </a:r>
            <a:r>
              <a:rPr lang="bg-BG" b="1" dirty="0"/>
              <a:t>, </a:t>
            </a:r>
            <a:r>
              <a:rPr lang="bg-BG" b="1" dirty="0">
                <a:solidFill>
                  <a:srgbClr val="FFC000"/>
                </a:solidFill>
              </a:rPr>
              <a:t>БЕЛ</a:t>
            </a:r>
            <a:r>
              <a:rPr lang="bg-BG" b="1" dirty="0"/>
              <a:t> и </a:t>
            </a:r>
            <a:r>
              <a:rPr lang="bg-BG" b="1" dirty="0">
                <a:solidFill>
                  <a:srgbClr val="FFC000"/>
                </a:solidFill>
              </a:rPr>
              <a:t>АЕ</a:t>
            </a:r>
            <a:r>
              <a:rPr lang="bg-BG" b="1" dirty="0"/>
              <a:t> (10 ч седмично) и допълнително спорт.</a:t>
            </a:r>
          </a:p>
          <a:p>
            <a:pPr algn="just"/>
            <a:endParaRPr lang="bg-BG" b="1" dirty="0"/>
          </a:p>
          <a:p>
            <a:pPr algn="just"/>
            <a:r>
              <a:rPr lang="en-US" b="1" dirty="0">
                <a:solidFill>
                  <a:srgbClr val="FFC000"/>
                </a:solidFill>
              </a:rPr>
              <a:t>STE</a:t>
            </a:r>
            <a:r>
              <a:rPr lang="bg-BG" b="1" dirty="0">
                <a:solidFill>
                  <a:srgbClr val="FFC000"/>
                </a:solidFill>
              </a:rPr>
              <a:t>АМ</a:t>
            </a:r>
            <a:r>
              <a:rPr lang="en-US" b="1" dirty="0"/>
              <a:t> </a:t>
            </a:r>
            <a:r>
              <a:rPr lang="bg-BG" b="1" dirty="0"/>
              <a:t>у</a:t>
            </a:r>
            <a:r>
              <a:rPr lang="bg-BG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чилищна програма с много допълнителни направления.</a:t>
            </a:r>
            <a:endParaRPr lang="bg-BG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78D03E-7747-49FB-859E-1DE0CE98B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165" y="6049148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3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87" y="183885"/>
            <a:ext cx="8378529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b="1" cap="all" dirty="0">
                <a:solidFill>
                  <a:schemeClr val="accent1">
                    <a:lumMod val="75000"/>
                  </a:schemeClr>
                </a:solidFill>
              </a:rPr>
              <a:t>Как интегрираме </a:t>
            </a:r>
            <a:r>
              <a:rPr lang="en-US" sz="3200" b="1" cap="all" dirty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</a:rPr>
              <a:t>STEAM </a:t>
            </a:r>
            <a:r>
              <a:rPr lang="bg-BG" sz="3200" b="1" cap="all" dirty="0">
                <a:solidFill>
                  <a:schemeClr val="accent1">
                    <a:lumMod val="75000"/>
                  </a:schemeClr>
                </a:solidFill>
              </a:rPr>
              <a:t>в училищното обучение 2020-2021</a:t>
            </a:r>
            <a:endParaRPr lang="en-US" sz="3200" b="1" cap="all" dirty="0">
              <a:solidFill>
                <a:schemeClr val="accent1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38" y="1509448"/>
            <a:ext cx="8378529" cy="58081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z="22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Интердисциплинарни и бинарни дистанционни и хибридни лекции и практикуми</a:t>
            </a:r>
          </a:p>
          <a:p>
            <a:pPr marL="0" indent="0">
              <a:buNone/>
            </a:pPr>
            <a:endParaRPr lang="bg-BG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Практически упражения в екипни творчески проекти</a:t>
            </a:r>
          </a:p>
          <a:p>
            <a:pPr marL="0" indent="0">
              <a:buNone/>
            </a:pPr>
            <a:endParaRPr lang="en-US" sz="22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Онлайн гост-лектори  в училище - утвърдени учени и специалисти в различни области от университети, институти, музеи, лаборатории и др.</a:t>
            </a:r>
            <a:endParaRPr lang="en-US" sz="2200" dirty="0">
              <a:solidFill>
                <a:srgbClr val="00B050"/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7030A0"/>
                </a:solidFill>
                <a:latin typeface="Tahoma"/>
                <a:ea typeface="Tahoma"/>
                <a:cs typeface="Tahoma"/>
              </a:rPr>
              <a:t>Онлайн разходки и публични леции</a:t>
            </a:r>
            <a:endParaRPr lang="en-US" sz="2200" dirty="0">
              <a:solidFill>
                <a:srgbClr val="7030A0"/>
              </a:solidFill>
              <a:latin typeface="Tahoma"/>
              <a:ea typeface="Tahoma"/>
              <a:cs typeface="Tahoma"/>
            </a:endParaRPr>
          </a:p>
          <a:p>
            <a:endParaRPr lang="bg-BG" sz="2200" dirty="0">
              <a:solidFill>
                <a:srgbClr val="FF0000"/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chemeClr val="accent4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Интерактивни инструменти и онлайн обучителни платформи</a:t>
            </a:r>
            <a:endParaRPr lang="en-US" sz="2200" dirty="0">
              <a:solidFill>
                <a:schemeClr val="accent4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4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446B1547-BF4A-4FEB-9D03-E9F7509514B3}"/>
              </a:ext>
            </a:extLst>
          </p:cNvPr>
          <p:cNvSpPr/>
          <p:nvPr/>
        </p:nvSpPr>
        <p:spPr>
          <a:xfrm>
            <a:off x="10337416" y="4789853"/>
            <a:ext cx="999066" cy="97948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highlight>
                <a:srgbClr val="FFFF00"/>
              </a:highlight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CF97F6E-B298-417E-9248-AC1BD43FEFFF}"/>
              </a:ext>
            </a:extLst>
          </p:cNvPr>
          <p:cNvSpPr/>
          <p:nvPr/>
        </p:nvSpPr>
        <p:spPr>
          <a:xfrm>
            <a:off x="10337416" y="846667"/>
            <a:ext cx="1049867" cy="2342416"/>
          </a:xfrm>
          <a:prstGeom prst="downArrow">
            <a:avLst/>
          </a:prstGeom>
          <a:solidFill>
            <a:srgbClr val="446D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highlight>
                <a:srgbClr val="FFFF00"/>
              </a:highligh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17A69B-5CFB-4E20-8914-1FE978EED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000" y="126112"/>
            <a:ext cx="2458697" cy="100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8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78D03E-7747-49FB-859E-1DE0CE98B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871" y="5872171"/>
            <a:ext cx="1532460" cy="6274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E1DAC7-051F-4CB3-AC99-3C1A6C2B6473}"/>
              </a:ext>
            </a:extLst>
          </p:cNvPr>
          <p:cNvSpPr/>
          <p:nvPr/>
        </p:nvSpPr>
        <p:spPr>
          <a:xfrm>
            <a:off x="5675087" y="1710794"/>
            <a:ext cx="5704113" cy="3830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bg-BG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bg-BG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Авторска учебна програма по биология, анатомия и здравно образование, </a:t>
            </a:r>
          </a:p>
          <a:p>
            <a:pPr lvl="0" algn="just">
              <a:lnSpc>
                <a:spcPct val="150000"/>
              </a:lnSpc>
            </a:pPr>
            <a:r>
              <a:rPr lang="bg-BG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провеждана от дипломиран лекар за деца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I-VII</a:t>
            </a:r>
            <a:r>
              <a:rPr lang="bg-BG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клас. Включва презентации, дискусии, демонстрации и уникални симулативни игри.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07A3E-E393-40FB-86AF-804EC3E65E2D}"/>
              </a:ext>
            </a:extLst>
          </p:cNvPr>
          <p:cNvSpPr/>
          <p:nvPr/>
        </p:nvSpPr>
        <p:spPr>
          <a:xfrm>
            <a:off x="5752378" y="401397"/>
            <a:ext cx="5549529" cy="1309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bg-BG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bg-BG" sz="3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bg-BG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Graphic 12" descr="Medical">
            <a:extLst>
              <a:ext uri="{FF2B5EF4-FFF2-40B4-BE49-F238E27FC236}">
                <a16:creationId xmlns:a16="http://schemas.microsoft.com/office/drawing/2014/main" id="{7B38DFC2-B3F2-4054-A59C-22A708272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8954" y="961590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38087B-C030-43E0-AC8C-F05E739B0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5832" y="-232266"/>
            <a:ext cx="5085896" cy="4216512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C6B111A6-0C57-4911-918C-FAA42210A2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732" r="5744"/>
          <a:stretch/>
        </p:blipFill>
        <p:spPr>
          <a:xfrm>
            <a:off x="1996804" y="2531137"/>
            <a:ext cx="3443288" cy="4751815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314108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F86502E3-52DF-465F-9ED6-560D315F1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999" y="0"/>
            <a:ext cx="4836877" cy="6858000"/>
          </a:xfrm>
          <a:prstGeom prst="rect">
            <a:avLst/>
          </a:prstGeom>
        </p:spPr>
      </p:pic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10086C8-BDA7-499B-BB05-24EC34343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677" y="624114"/>
            <a:ext cx="4407322" cy="62338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DFD201-1614-4764-854E-EEA595AC8072}"/>
              </a:ext>
            </a:extLst>
          </p:cNvPr>
          <p:cNvSpPr txBox="1"/>
          <p:nvPr/>
        </p:nvSpPr>
        <p:spPr>
          <a:xfrm>
            <a:off x="8855004" y="147559"/>
            <a:ext cx="226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Хибридно и онлайн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F2FD7-3234-45C1-BB3C-E91A407C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43" y="1382064"/>
            <a:ext cx="10020868" cy="1502391"/>
          </a:xfrm>
        </p:spPr>
        <p:txBody>
          <a:bodyPr>
            <a:normAutofit/>
          </a:bodyPr>
          <a:lstStyle/>
          <a:p>
            <a:r>
              <a:rPr lang="bg-BG" sz="2800" b="1" dirty="0">
                <a:solidFill>
                  <a:srgbClr val="FF0000"/>
                </a:solidFill>
              </a:rPr>
              <a:t>Медицина</a:t>
            </a:r>
            <a:br>
              <a:rPr lang="bg-BG" sz="2800" b="1" dirty="0">
                <a:solidFill>
                  <a:srgbClr val="FF0000"/>
                </a:solidFill>
              </a:rPr>
            </a:br>
            <a:r>
              <a:rPr lang="bg-BG" sz="2800" b="1" dirty="0">
                <a:solidFill>
                  <a:srgbClr val="FF0000"/>
                </a:solidFill>
              </a:rPr>
              <a:t>  за деца</a:t>
            </a:r>
            <a:br>
              <a:rPr lang="bg-BG" b="1" dirty="0">
                <a:solidFill>
                  <a:srgbClr val="FF0000"/>
                </a:solidFill>
              </a:rPr>
            </a:br>
            <a:endParaRPr lang="bg-BG" b="1" dirty="0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668023-3933-4A05-B5D0-9D6668457F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16" t="14658" r="21437" b="31613"/>
          <a:stretch/>
        </p:blipFill>
        <p:spPr>
          <a:xfrm>
            <a:off x="0" y="2884455"/>
            <a:ext cx="3319322" cy="3973545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5187719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48F03-0290-4FAF-AA82-06AEA7E3C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5788" y="1759213"/>
            <a:ext cx="8791575" cy="2657223"/>
          </a:xfrm>
        </p:spPr>
        <p:txBody>
          <a:bodyPr>
            <a:normAutofit/>
          </a:bodyPr>
          <a:lstStyle/>
          <a:p>
            <a:br>
              <a:rPr lang="bg-BG" sz="2400" dirty="0"/>
            </a:br>
            <a:br>
              <a:rPr lang="bg-BG" sz="2400" dirty="0"/>
            </a:br>
            <a:endParaRPr lang="bg-BG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1CF39-A36A-4A77-AE3C-029E0068F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7797" y="480811"/>
            <a:ext cx="4602743" cy="307360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bg-BG" dirty="0">
                <a:solidFill>
                  <a:srgbClr val="002060"/>
                </a:solidFill>
              </a:rPr>
              <a:t>сътрудничество с международния космически лагер по модел на </a:t>
            </a:r>
            <a:r>
              <a:rPr lang="en-US" b="1" dirty="0">
                <a:solidFill>
                  <a:schemeClr val="tx1"/>
                </a:solidFill>
              </a:rPr>
              <a:t>Space camp</a:t>
            </a:r>
            <a:r>
              <a:rPr lang="bg-BG" b="1" dirty="0">
                <a:solidFill>
                  <a:srgbClr val="002060"/>
                </a:solidFill>
              </a:rPr>
              <a:t> (</a:t>
            </a:r>
            <a:r>
              <a:rPr lang="en-US" dirty="0">
                <a:solidFill>
                  <a:schemeClr val="bg2"/>
                </a:solidFill>
              </a:rPr>
              <a:t>Turkey</a:t>
            </a:r>
            <a:r>
              <a:rPr lang="bg-BG" b="1" dirty="0">
                <a:solidFill>
                  <a:schemeClr val="bg2"/>
                </a:solidFill>
              </a:rPr>
              <a:t>). </a:t>
            </a:r>
            <a:r>
              <a:rPr lang="bg-BG" dirty="0">
                <a:solidFill>
                  <a:schemeClr val="bg2"/>
                </a:solidFill>
              </a:rPr>
              <a:t>училището ни е първото</a:t>
            </a:r>
            <a:r>
              <a:rPr lang="bg-BG" b="1" dirty="0">
                <a:solidFill>
                  <a:srgbClr val="FFC000"/>
                </a:solidFill>
              </a:rPr>
              <a:t> </a:t>
            </a:r>
            <a:r>
              <a:rPr lang="bg-BG" dirty="0">
                <a:solidFill>
                  <a:schemeClr val="bg2"/>
                </a:solidFill>
              </a:rPr>
              <a:t>партньорско училище в София по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Future explorer</a:t>
            </a:r>
            <a:r>
              <a:rPr lang="bg-BG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program </a:t>
            </a:r>
            <a:r>
              <a:rPr lang="bg-BG" b="1" dirty="0">
                <a:solidFill>
                  <a:schemeClr val="tx1">
                    <a:lumMod val="95000"/>
                  </a:schemeClr>
                </a:solidFill>
              </a:rPr>
              <a:t>(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FEP)</a:t>
            </a:r>
            <a:r>
              <a:rPr lang="bg-BG" b="1" dirty="0">
                <a:solidFill>
                  <a:srgbClr val="002060"/>
                </a:solidFill>
              </a:rPr>
              <a:t>.</a:t>
            </a:r>
            <a:endParaRPr lang="bg-BG" dirty="0">
              <a:solidFill>
                <a:srgbClr val="002060"/>
              </a:solidFill>
            </a:endParaRPr>
          </a:p>
          <a:p>
            <a:pPr algn="just"/>
            <a:r>
              <a:rPr lang="en-US" b="1" dirty="0">
                <a:solidFill>
                  <a:srgbClr val="FFC000"/>
                </a:solidFill>
              </a:rPr>
              <a:t>STEM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проекти защитени в рекорден срок -Нашият успех бе официално отразен в </a:t>
            </a:r>
            <a:r>
              <a:rPr lang="en-US" b="1" dirty="0">
                <a:solidFill>
                  <a:schemeClr val="tx1"/>
                </a:solidFill>
              </a:rPr>
              <a:t>Astro newsletter </a:t>
            </a:r>
            <a:r>
              <a:rPr lang="en-US" b="1" dirty="0">
                <a:solidFill>
                  <a:srgbClr val="002060"/>
                </a:solidFill>
              </a:rPr>
              <a:t>(Vol.12, Issue 10, June 18, 2019)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113C29-0D60-4736-986E-60D9D0086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077" y="5976561"/>
            <a:ext cx="1919945" cy="7860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2C41BE-48A9-4AD5-BDD0-1FF977E0E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397" y="185512"/>
            <a:ext cx="797035" cy="614588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E1B40-E13A-405F-8D4A-E52C95B004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763"/>
          <a:stretch/>
        </p:blipFill>
        <p:spPr>
          <a:xfrm>
            <a:off x="28408" y="3377919"/>
            <a:ext cx="4351283" cy="3436487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F0A622-8765-4C43-8315-2295F4ADE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234" y="3298552"/>
            <a:ext cx="344505" cy="158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E69263-83B2-4E76-A374-4DCA2C4A618F}"/>
              </a:ext>
            </a:extLst>
          </p:cNvPr>
          <p:cNvSpPr txBox="1"/>
          <p:nvPr/>
        </p:nvSpPr>
        <p:spPr>
          <a:xfrm>
            <a:off x="8192246" y="383686"/>
            <a:ext cx="4476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badi" panose="020B0604020202020204" pitchFamily="34" charset="0"/>
              </a:rPr>
              <a:t>Future Explorers Program</a:t>
            </a:r>
            <a:endParaRPr lang="bg-BG" sz="2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CD7097-E7A8-4234-96B2-9CFAA979E2F8}"/>
              </a:ext>
            </a:extLst>
          </p:cNvPr>
          <p:cNvSpPr txBox="1"/>
          <p:nvPr/>
        </p:nvSpPr>
        <p:spPr>
          <a:xfrm>
            <a:off x="8192246" y="48201"/>
            <a:ext cx="2236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SPACE CAMP</a:t>
            </a:r>
            <a:endParaRPr lang="bg-BG" sz="2400" b="1" dirty="0">
              <a:solidFill>
                <a:srgbClr val="FF0000"/>
              </a:solidFill>
              <a:cs typeface="Aharoni" panose="020B0604020202020204" pitchFamily="2" charset="-79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721D5D-FB0C-4402-BE9D-4E9561227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65" y="3329324"/>
            <a:ext cx="2464148" cy="1805274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51F735-D2E5-4555-A9B8-A67B3CE3E2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689" t="3798" b="8764"/>
          <a:stretch/>
        </p:blipFill>
        <p:spPr>
          <a:xfrm>
            <a:off x="4591209" y="5109951"/>
            <a:ext cx="2547260" cy="165904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A55D81-5DD1-4FF7-BE92-CB939136CB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0936" y="3346377"/>
            <a:ext cx="4908228" cy="2529714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AE8F5B-31F9-4B4A-B885-391E78E8B1D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418" t="-1941" r="6360" b="1941"/>
          <a:stretch/>
        </p:blipFill>
        <p:spPr>
          <a:xfrm>
            <a:off x="112084" y="426405"/>
            <a:ext cx="2486014" cy="2529715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540917-2242-4CAA-A666-6B790BF4C61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168" r="13795" b="1"/>
          <a:stretch/>
        </p:blipFill>
        <p:spPr>
          <a:xfrm>
            <a:off x="7700341" y="1203381"/>
            <a:ext cx="1809885" cy="1873414"/>
          </a:xfrm>
          <a:custGeom>
            <a:avLst/>
            <a:gdLst>
              <a:gd name="connsiteX0" fmla="*/ 0 w 4873629"/>
              <a:gd name="connsiteY0" fmla="*/ 0 h 3299778"/>
              <a:gd name="connsiteX1" fmla="*/ 4873629 w 4873629"/>
              <a:gd name="connsiteY1" fmla="*/ 0 h 3299778"/>
              <a:gd name="connsiteX2" fmla="*/ 4873629 w 4873629"/>
              <a:gd name="connsiteY2" fmla="*/ 3139409 h 3299778"/>
              <a:gd name="connsiteX3" fmla="*/ 4713260 w 4873629"/>
              <a:gd name="connsiteY3" fmla="*/ 3299778 h 3299778"/>
              <a:gd name="connsiteX4" fmla="*/ 0 w 4873629"/>
              <a:gd name="connsiteY4" fmla="*/ 3299778 h 329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3629" h="3299778">
                <a:moveTo>
                  <a:pt x="0" y="0"/>
                </a:moveTo>
                <a:lnTo>
                  <a:pt x="4873629" y="0"/>
                </a:lnTo>
                <a:lnTo>
                  <a:pt x="4873629" y="3139409"/>
                </a:lnTo>
                <a:cubicBezTo>
                  <a:pt x="4873629" y="3227978"/>
                  <a:pt x="4801829" y="3299778"/>
                  <a:pt x="4713260" y="3299778"/>
                </a:cubicBezTo>
                <a:lnTo>
                  <a:pt x="0" y="3299778"/>
                </a:lnTo>
                <a:close/>
              </a:path>
            </a:pathLst>
          </a:cu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405EDF-8069-4DC2-AFFF-819B6A3A62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832" r="8249" b="5"/>
          <a:stretch/>
        </p:blipFill>
        <p:spPr>
          <a:xfrm>
            <a:off x="9908960" y="1206768"/>
            <a:ext cx="1809886" cy="1866768"/>
          </a:xfrm>
          <a:prstGeom prst="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A92E15-8400-4AEA-94E3-9234EB979977}"/>
              </a:ext>
            </a:extLst>
          </p:cNvPr>
          <p:cNvSpPr txBox="1"/>
          <p:nvPr/>
        </p:nvSpPr>
        <p:spPr>
          <a:xfrm>
            <a:off x="3859872" y="-13354"/>
            <a:ext cx="3029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STEM </a:t>
            </a:r>
            <a:r>
              <a:rPr lang="bg-BG" sz="2800" dirty="0"/>
              <a:t>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3668046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3A10AC88-D8BC-46B1-B2AA-91BC9675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061" y="1591915"/>
            <a:ext cx="2643567" cy="14803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761A6-735C-4036-9B02-2EEA38CB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58" y="245875"/>
            <a:ext cx="10515600" cy="1325563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CODEPLAY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авторска учебна програма</a:t>
            </a:r>
            <a:br>
              <a:rPr lang="bg-BG" sz="32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2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Компютърно моделиране 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200" dirty="0">
                <a:solidFill>
                  <a:srgbClr val="446DC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Програмиране</a:t>
            </a:r>
            <a:endParaRPr lang="bg-BG" sz="3200" dirty="0">
              <a:solidFill>
                <a:srgbClr val="446DC8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9EFFE7-8A37-4D06-8471-7893735DD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36" b="6371"/>
          <a:stretch/>
        </p:blipFill>
        <p:spPr>
          <a:xfrm>
            <a:off x="606319" y="1671982"/>
            <a:ext cx="3021751" cy="175701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10B163-3CC8-4D93-A917-24C9D200D235}"/>
              </a:ext>
            </a:extLst>
          </p:cNvPr>
          <p:cNvSpPr txBox="1"/>
          <p:nvPr/>
        </p:nvSpPr>
        <p:spPr>
          <a:xfrm>
            <a:off x="601458" y="3630473"/>
            <a:ext cx="757540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b="1" dirty="0"/>
          </a:p>
          <a:p>
            <a:pPr lvl="0" algn="just">
              <a:lnSpc>
                <a:spcPct val="150000"/>
              </a:lnSpc>
            </a:pP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Авторска учебна програма за  ранно въвеждане от 1 клас в света на технологиите, логическото мислене  и уменията за </a:t>
            </a:r>
            <a:r>
              <a:rPr lang="bg-BG" dirty="0">
                <a:latin typeface="Calibri" panose="020F0502020204030204" pitchFamily="34" charset="0"/>
                <a:cs typeface="Times New Roman" panose="02020603050405020304" pitchFamily="18" charset="0"/>
              </a:rPr>
              <a:t>работа в екип. </a:t>
            </a: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Обучение със   специализирани образователни платформи, разработени от: </a:t>
            </a:r>
            <a:r>
              <a:rPr lang="ru-RU" b="1" dirty="0">
                <a:latin typeface="Calibri" panose="020F0502020204030204" pitchFamily="34" charset="0"/>
                <a:cs typeface="Times New Roman" panose="02020603050405020304" pitchFamily="18" charset="0"/>
              </a:rPr>
              <a:t>Massachusetts Institute of Technology, Microsoft, IBM </a:t>
            </a: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и др. </a:t>
            </a:r>
          </a:p>
          <a:p>
            <a:pPr lvl="0" algn="just">
              <a:lnSpc>
                <a:spcPct val="150000"/>
              </a:lnSpc>
            </a:pPr>
            <a:r>
              <a:rPr lang="ru-RU" u="sng" dirty="0">
                <a:latin typeface="Calibri" panose="020F0502020204030204" pitchFamily="34" charset="0"/>
                <a:cs typeface="Times New Roman" panose="02020603050405020304" pitchFamily="18" charset="0"/>
              </a:rPr>
              <a:t>Резултати:</a:t>
            </a:r>
            <a:r>
              <a:rPr lang="ru-RU" dirty="0">
                <a:latin typeface="Calibri" panose="020F0502020204030204" pitchFamily="34" charset="0"/>
                <a:cs typeface="Times New Roman" panose="02020603050405020304" pitchFamily="18" charset="0"/>
              </a:rPr>
              <a:t> 2020 г. - </a:t>
            </a:r>
            <a:r>
              <a:rPr lang="bg-BG" b="1" dirty="0"/>
              <a:t>първо място </a:t>
            </a:r>
            <a:r>
              <a:rPr lang="bg-BG" dirty="0"/>
              <a:t>по общ брой явили/наградени ученици от едно училище от състезания по блоково програмиране </a:t>
            </a:r>
            <a:r>
              <a:rPr lang="en-US" dirty="0"/>
              <a:t> </a:t>
            </a:r>
            <a:r>
              <a:rPr lang="bg-BG" dirty="0"/>
              <a:t>за </a:t>
            </a:r>
            <a:r>
              <a:rPr lang="en-US" dirty="0"/>
              <a:t>I-VII </a:t>
            </a:r>
            <a:r>
              <a:rPr lang="bg-BG" dirty="0"/>
              <a:t>клас.</a:t>
            </a:r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bg-BG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bg-BG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470134-6CF6-4AC8-A5D2-0423BB9A1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22" y="332959"/>
            <a:ext cx="1532460" cy="627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F6A738-692F-474D-B7B3-5E7EA99F5FA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510" y="1695045"/>
            <a:ext cx="2974975" cy="3911600"/>
          </a:xfrm>
          <a:prstGeom prst="rect">
            <a:avLst/>
          </a:prstGeom>
          <a:noFill/>
          <a:ln>
            <a:noFill/>
          </a:ln>
          <a:effectLst>
            <a:softEdge rad="190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5F0742-C97C-4743-8021-51579BB76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616" y="1633669"/>
            <a:ext cx="1285875" cy="542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064827-E303-4EC5-B782-C79B241E8F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3182" y="2693985"/>
            <a:ext cx="1285875" cy="1031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72F10-4517-4A00-90F4-6AD81D6F9A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9080" y="3175901"/>
            <a:ext cx="1914525" cy="581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626E22-1089-48AC-8A66-9B7783D4F2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1619" y="2249316"/>
            <a:ext cx="1287438" cy="3362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A3BA50-DBE8-4429-A3DD-A945CCCA6F4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445" y="122268"/>
            <a:ext cx="1934633" cy="1325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60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96A842-165C-4EEE-B1F8-9B129B4BB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376" y="2408547"/>
            <a:ext cx="4257651" cy="3498370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0645E7-5A15-4D3B-9AA3-0B4CFE29C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4755393"/>
            <a:ext cx="4637979" cy="2042919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5D0AB8-8715-4C8B-9E72-C7FE42B2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FE20C9E-A1DB-4EB3-8C01-618EBF13B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0634" b="11971"/>
          <a:stretch/>
        </p:blipFill>
        <p:spPr>
          <a:xfrm>
            <a:off x="4637978" y="5123225"/>
            <a:ext cx="3996828" cy="173477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BEEEF6-5304-47FB-AD77-C51B8A0D63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08" y="2005010"/>
            <a:ext cx="4322753" cy="2720497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5F2DB8-FA11-48BA-BA7C-2C38ABFEB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027" y="3479576"/>
            <a:ext cx="3676333" cy="3378424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1B86F7-EBDD-418C-98A8-9322364F5C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5102" y="0"/>
            <a:ext cx="4489374" cy="2286000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58FCFF-BFC8-4EEF-8484-3AF176178FC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7521"/>
          <a:stretch/>
        </p:blipFill>
        <p:spPr>
          <a:xfrm>
            <a:off x="4258133" y="-122547"/>
            <a:ext cx="7934349" cy="316230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3DA7D9-A717-49BF-8C5A-992146D64C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1377"/>
          <a:stretch/>
        </p:blipFill>
        <p:spPr>
          <a:xfrm>
            <a:off x="7919709" y="2061489"/>
            <a:ext cx="4257651" cy="1937338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350599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bunch of food on a table&#10;&#10;Description automatically generated">
            <a:extLst>
              <a:ext uri="{FF2B5EF4-FFF2-40B4-BE49-F238E27FC236}">
                <a16:creationId xmlns:a16="http://schemas.microsoft.com/office/drawing/2014/main" id="{CF706E5A-9E22-488B-817A-939DEE29377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57" y="967"/>
            <a:ext cx="1924876" cy="1246250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893E3B-577F-4901-BE51-7782C9A7E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911" y="5056027"/>
            <a:ext cx="1952625" cy="5558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761A6-735C-4036-9B02-2EEA38CB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1039" y="106640"/>
            <a:ext cx="10515600" cy="1325563"/>
          </a:xfrm>
        </p:spPr>
        <p:txBody>
          <a:bodyPr/>
          <a:lstStyle/>
          <a:p>
            <a:pPr algn="ctr"/>
            <a:r>
              <a:rPr lang="bg-BG" sz="3200" b="1" dirty="0">
                <a:solidFill>
                  <a:srgbClr val="00206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УСПЕХИТЕ</a:t>
            </a:r>
            <a:endParaRPr lang="bg-BG" sz="3200" b="1" dirty="0">
              <a:solidFill>
                <a:srgbClr val="446DC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0B163-3CC8-4D93-A917-24C9D200D235}"/>
              </a:ext>
            </a:extLst>
          </p:cNvPr>
          <p:cNvSpPr txBox="1"/>
          <p:nvPr/>
        </p:nvSpPr>
        <p:spPr>
          <a:xfrm>
            <a:off x="601458" y="3630473"/>
            <a:ext cx="7575405" cy="738664"/>
          </a:xfrm>
          <a:prstGeom prst="rect">
            <a:avLst/>
          </a:prstGeom>
          <a:noFill/>
          <a:effectLst>
            <a:softEdge rad="114300"/>
          </a:effectLst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endParaRPr lang="bg-BG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bg-BG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470134-6CF6-4AC8-A5D2-0423BB9A1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218" y="416967"/>
            <a:ext cx="1532460" cy="6274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8F2D2E-7351-4171-9D7A-9272AD52F38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560" y="0"/>
            <a:ext cx="4409440" cy="6705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5553E1-0310-4DAD-A9FB-5ABFEC0F6E9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59" y="6298721"/>
            <a:ext cx="5805713" cy="4526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A0225D-B398-4869-9B27-964ACECAE021}"/>
              </a:ext>
            </a:extLst>
          </p:cNvPr>
          <p:cNvSpPr/>
          <p:nvPr/>
        </p:nvSpPr>
        <p:spPr>
          <a:xfrm>
            <a:off x="825557" y="1247217"/>
            <a:ext cx="6604199" cy="556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 п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риода 20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-2021 г. 110 ученици участваха в различни конкурси. Те спечелиха близо 70 награди и публикуваха свои проекти в: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 STEM </a:t>
            </a:r>
            <a:r>
              <a:rPr lang="bg-BG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България,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Softuniada kids, EPAM E-kids</a:t>
            </a:r>
            <a:r>
              <a:rPr lang="bg-BG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Kite projects,</a:t>
            </a:r>
            <a:r>
              <a:rPr lang="bg-BG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Младежко техническо творчество, Световното изложение за млади иноватори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Coolest projects</a:t>
            </a: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поредна година ЧОУ „Томас Едисън“ спечели купата за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 STEM </a:t>
            </a: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училище на България, рекорден брой ученици станаха победители в различни категории. Награда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 STEM EUROPE </a:t>
            </a: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учеител по математика.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 юни 2020г  двама учители станаха лауреати на БАИТ и МОН в конкурса Дигитални новатори в образованието.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bg-B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bg-B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bg-B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bg-B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AFD785-F2BE-4477-A96F-E1A01F60D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559" y="5199387"/>
            <a:ext cx="1269323" cy="919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E502F4-03B9-4C5D-BD32-CF57A54E7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525" y="5199387"/>
            <a:ext cx="686309" cy="3956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C0F7B5-96F2-4BAB-80D2-DC146DB9C4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686" y="5188644"/>
            <a:ext cx="1730770" cy="4221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6B950B-6EA1-4963-9836-A3DFDC40F6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0814" y="5701603"/>
            <a:ext cx="1629015" cy="6194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A4D5D4-6F7C-4688-A72D-CAF279EC5F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3869" y="5705216"/>
            <a:ext cx="2182892" cy="5935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A588AE-FE9A-4F17-8A08-45679175D1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8070" y="5791477"/>
            <a:ext cx="923290" cy="49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2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761A6-735C-4036-9B02-2EEA38CB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8" y="3187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bg-BG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Bernard MT Condensed" panose="02050806060905020404" pitchFamily="18" charset="0"/>
                <a:cs typeface="Times New Roman" panose="02020603050405020304" pitchFamily="18" charset="0"/>
              </a:rPr>
              <a:t>STEM WORKSHOP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програма по роботика,</a:t>
            </a:r>
            <a:b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електроника  и технологии</a:t>
            </a:r>
            <a:endParaRPr lang="bg-BG" sz="3200" dirty="0">
              <a:solidFill>
                <a:srgbClr val="446DC8"/>
              </a:solidFill>
            </a:endParaRPr>
          </a:p>
        </p:txBody>
      </p:sp>
      <p:pic>
        <p:nvPicPr>
          <p:cNvPr id="4" name="Graphic 3" descr="Robot">
            <a:extLst>
              <a:ext uri="{FF2B5EF4-FFF2-40B4-BE49-F238E27FC236}">
                <a16:creationId xmlns:a16="http://schemas.microsoft.com/office/drawing/2014/main" id="{46212F46-DC57-49EA-95E8-BB8F937BF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633" y="288446"/>
            <a:ext cx="1133596" cy="1133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470134-6CF6-4AC8-A5D2-0423BB9A1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22" y="407279"/>
            <a:ext cx="1532460" cy="627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CFB55C-4E07-4F30-98CF-9A08EC1D9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9905" y="2394857"/>
            <a:ext cx="2840510" cy="212856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6B8ED1-1264-4686-8E2F-DE5ED863B643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115" y="2394856"/>
            <a:ext cx="4967790" cy="4289151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115DE0-1504-4D0E-AABC-596E9418D69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5000"/>
                    </a14:imgEffect>
                  </a14:imgLayer>
                </a14:imgProps>
              </a:ext>
            </a:extLst>
          </a:blip>
          <a:srcRect t="23749" r="11891"/>
          <a:stretch/>
        </p:blipFill>
        <p:spPr>
          <a:xfrm>
            <a:off x="8639904" y="4717500"/>
            <a:ext cx="3069504" cy="19906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365D94-029B-481A-9525-D6A70DD24F7F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7" y="2491557"/>
            <a:ext cx="3209290" cy="1983740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475E09-75F1-41AF-AF6C-58592E71A9CE}"/>
              </a:ext>
            </a:extLst>
          </p:cNvPr>
          <p:cNvSpPr txBox="1"/>
          <p:nvPr/>
        </p:nvSpPr>
        <p:spPr>
          <a:xfrm>
            <a:off x="525922" y="1567543"/>
            <a:ext cx="10882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Учениците се обучават хибридно и дистанционно по авторска учебна програма включваща материал по </a:t>
            </a:r>
            <a:r>
              <a:rPr lang="bg-BG" b="1" dirty="0"/>
              <a:t>Физика, Математика,Технологии и и предприемачество, Информационни технологии и Информатика</a:t>
            </a:r>
            <a:r>
              <a:rPr lang="bg-BG" dirty="0"/>
              <a:t>.</a:t>
            </a:r>
          </a:p>
          <a:p>
            <a:endParaRPr lang="bg-B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4520E2-CC05-41F0-B212-E6DD91EB3C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648" y="4475297"/>
            <a:ext cx="3209289" cy="223018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946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E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7DC42-4376-47D7-B640-F2CBEFE4E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253331"/>
            <a:ext cx="5934076" cy="4351338"/>
          </a:xfrm>
        </p:spPr>
        <p:txBody>
          <a:bodyPr>
            <a:normAutofit lnSpcReduction="10000"/>
          </a:bodyPr>
          <a:lstStyle/>
          <a:p>
            <a:r>
              <a:rPr lang="bg-BG" b="1" dirty="0"/>
              <a:t>Изследователска</a:t>
            </a:r>
            <a:r>
              <a:rPr lang="bg-BG" dirty="0"/>
              <a:t> </a:t>
            </a:r>
            <a:r>
              <a:rPr lang="bg-BG" b="1" dirty="0"/>
              <a:t>аналитично-творческа задача</a:t>
            </a:r>
          </a:p>
          <a:p>
            <a:r>
              <a:rPr lang="bg-BG" b="1" dirty="0"/>
              <a:t>Екипна работа  и самоорганизация</a:t>
            </a:r>
          </a:p>
          <a:p>
            <a:r>
              <a:rPr lang="bg-BG" b="1" dirty="0"/>
              <a:t>Състезателен елемент </a:t>
            </a:r>
          </a:p>
          <a:p>
            <a:r>
              <a:rPr lang="bg-BG" b="1" dirty="0"/>
              <a:t>Онлайн файлове за екипни проекти</a:t>
            </a:r>
          </a:p>
          <a:p>
            <a:r>
              <a:rPr lang="bg-BG" b="1" dirty="0"/>
              <a:t>Геймифициране</a:t>
            </a:r>
            <a:endParaRPr lang="en-US" b="1" dirty="0"/>
          </a:p>
          <a:p>
            <a:r>
              <a:rPr lang="bg-BG" b="1" dirty="0"/>
              <a:t>Изработване на краен продукт</a:t>
            </a:r>
          </a:p>
          <a:p>
            <a:r>
              <a:rPr lang="en-US" b="1" dirty="0"/>
              <a:t>Lessons learnt project review meeting</a:t>
            </a:r>
            <a:r>
              <a:rPr lang="en-US" dirty="0"/>
              <a:t> </a:t>
            </a:r>
            <a:endParaRPr lang="bg-BG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E7733C-99B6-4DA3-8A22-1E901DE93B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6" y="0"/>
            <a:ext cx="569595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F6A260-55D9-42E4-A30A-17D546AE2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899" y="0"/>
            <a:ext cx="2337101" cy="112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2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02C7FA2-029F-4D25-9605-1F4BC589F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3" t="791" r="57343" b="61431"/>
          <a:stretch/>
        </p:blipFill>
        <p:spPr>
          <a:xfrm>
            <a:off x="9047776" y="4910782"/>
            <a:ext cx="2999415" cy="179494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3" name="Picture 52" descr="A picture containing chart&#10;&#10;Description automatically generated">
            <a:extLst>
              <a:ext uri="{FF2B5EF4-FFF2-40B4-BE49-F238E27FC236}">
                <a16:creationId xmlns:a16="http://schemas.microsoft.com/office/drawing/2014/main" id="{654FA44C-EB4B-406C-8D8C-896D1A9EAE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39" t="322" r="7412" b="-322"/>
          <a:stretch/>
        </p:blipFill>
        <p:spPr>
          <a:xfrm>
            <a:off x="6299883" y="1971779"/>
            <a:ext cx="2297420" cy="1659351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D63D50B-6154-4087-AA5C-0A09B5F1A54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009" y="1102057"/>
            <a:ext cx="3348355" cy="2362200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761A6-735C-4036-9B02-2EEA38CB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659" y="-209475"/>
            <a:ext cx="10515600" cy="1325563"/>
          </a:xfrm>
        </p:spPr>
        <p:txBody>
          <a:bodyPr/>
          <a:lstStyle/>
          <a:p>
            <a:pPr algn="ctr"/>
            <a:br>
              <a:rPr lang="bg-BG" sz="32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3200" dirty="0">
                <a:solidFill>
                  <a:srgbClr val="446DC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БИНАРНИ ЧАСОВЕ ПО ТЕХНОЛОГИИ И НАУКИ</a:t>
            </a:r>
            <a:endParaRPr lang="bg-BG" sz="3200" dirty="0">
              <a:solidFill>
                <a:srgbClr val="446DC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0B163-3CC8-4D93-A917-24C9D200D235}"/>
              </a:ext>
            </a:extLst>
          </p:cNvPr>
          <p:cNvSpPr txBox="1"/>
          <p:nvPr/>
        </p:nvSpPr>
        <p:spPr>
          <a:xfrm>
            <a:off x="3669131" y="2458411"/>
            <a:ext cx="7575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endParaRPr lang="bg-BG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bg-BG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470134-6CF6-4AC8-A5D2-0423BB9A1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22" y="332959"/>
            <a:ext cx="1532460" cy="627433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C40ED020-CBE7-44A2-BD60-0E6B7F38A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833" y="802842"/>
            <a:ext cx="2015519" cy="1504174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20" name="Picture 19" descr="Graphical user interface&#10;&#10;Description automatically generated">
            <a:extLst>
              <a:ext uri="{FF2B5EF4-FFF2-40B4-BE49-F238E27FC236}">
                <a16:creationId xmlns:a16="http://schemas.microsoft.com/office/drawing/2014/main" id="{9F50F002-2A79-4682-A88C-718FDD0739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20"/>
          <a:stretch/>
        </p:blipFill>
        <p:spPr>
          <a:xfrm>
            <a:off x="382562" y="1102057"/>
            <a:ext cx="2667143" cy="23281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3" name="Picture 42" descr="Chart, bar chart&#10;&#10;Description automatically generated">
            <a:extLst>
              <a:ext uri="{FF2B5EF4-FFF2-40B4-BE49-F238E27FC236}">
                <a16:creationId xmlns:a16="http://schemas.microsoft.com/office/drawing/2014/main" id="{27FE2305-ADE3-405B-94D6-BE0F501BFC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314" t="21193" r="61334" b="32349"/>
          <a:stretch/>
        </p:blipFill>
        <p:spPr>
          <a:xfrm>
            <a:off x="8598908" y="3297838"/>
            <a:ext cx="3524603" cy="1985153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47" name="Picture 4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E1954EF-2487-478D-B265-CAAE5CC3E31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047" t="16280" r="32370" b="31695"/>
          <a:stretch/>
        </p:blipFill>
        <p:spPr>
          <a:xfrm>
            <a:off x="4527977" y="3295141"/>
            <a:ext cx="4478022" cy="2613651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49" name="Picture 4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F4CA1FB-6AA2-4387-A064-DDCCC58C2A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106" t="9476" r="34982"/>
          <a:stretch/>
        </p:blipFill>
        <p:spPr>
          <a:xfrm>
            <a:off x="6897595" y="4871865"/>
            <a:ext cx="2108404" cy="1986135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51" name="Picture 50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4BD21654-B931-49B3-BD7F-055879A2C5C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4844" r="44153" b="14120"/>
          <a:stretch/>
        </p:blipFill>
        <p:spPr>
          <a:xfrm>
            <a:off x="255116" y="3295141"/>
            <a:ext cx="4852084" cy="2309390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18FD5E2-E26C-416D-86D6-335B6400CAE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31" y="5279359"/>
            <a:ext cx="4852084" cy="1617558"/>
          </a:xfrm>
          <a:prstGeom prst="rect">
            <a:avLst/>
          </a:prstGeom>
          <a:noFill/>
          <a:ln>
            <a:noFill/>
          </a:ln>
          <a:effectLst>
            <a:softEdge rad="2667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B8C11AB-A31A-48A0-97E1-75EA2424979E}"/>
              </a:ext>
            </a:extLst>
          </p:cNvPr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"/>
          <a:stretch/>
        </p:blipFill>
        <p:spPr bwMode="auto">
          <a:xfrm>
            <a:off x="8572669" y="1026247"/>
            <a:ext cx="3001495" cy="2232459"/>
          </a:xfrm>
          <a:prstGeom prst="rect">
            <a:avLst/>
          </a:prstGeom>
          <a:noFill/>
          <a:ln>
            <a:noFill/>
          </a:ln>
          <a:effectLst>
            <a:softEdge rad="2159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8" name="3D Model 57">
                <a:extLst>
                  <a:ext uri="{FF2B5EF4-FFF2-40B4-BE49-F238E27FC236}">
                    <a16:creationId xmlns:a16="http://schemas.microsoft.com/office/drawing/2014/main" id="{F2C52F9F-CE9B-488A-896B-253EC05F34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31317997"/>
                  </p:ext>
                </p:extLst>
              </p:nvPr>
            </p:nvGraphicFramePr>
            <p:xfrm rot="1469121">
              <a:off x="6265653" y="2151780"/>
              <a:ext cx="1140450" cy="1235488"/>
            </p:xfrm>
            <a:graphic>
              <a:graphicData uri="http://schemas.microsoft.com/office/drawing/2017/model3d">
                <am3d:model3d r:embed="rId15">
                  <am3d:spPr>
                    <a:xfrm rot="1469121">
                      <a:off x="0" y="0"/>
                      <a:ext cx="1140450" cy="1235488"/>
                    </a:xfrm>
                    <a:prstGeom prst="rect">
                      <a:avLst/>
                    </a:prstGeom>
                  </am3d:spPr>
                  <am3d:camera>
                    <am3d:pos x="0" y="0" z="635634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7365028" d="1000000"/>
                    <am3d:preTrans dx="0" dy="-4841382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6678090" ay="651507" az="1547292"/>
                    <am3d:postTrans dx="0" dy="0" dz="0"/>
                  </am3d:trans>
                  <am3d:raster rName="Office3DRenderer" rVer="16.0.8326">
                    <am3d:blip r:embed="rId16"/>
                  </am3d:raster>
                  <am3d:objViewport viewportSz="15776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8" name="3D Model 57">
                <a:extLst>
                  <a:ext uri="{FF2B5EF4-FFF2-40B4-BE49-F238E27FC236}">
                    <a16:creationId xmlns:a16="http://schemas.microsoft.com/office/drawing/2014/main" id="{F2C52F9F-CE9B-488A-896B-253EC05F34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rot="1469121">
                <a:off x="6265653" y="2151780"/>
                <a:ext cx="1140450" cy="1235488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E3111B4-17E4-4C3F-A445-41DBC49FA4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26495" y="5846229"/>
            <a:ext cx="1868817" cy="859498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256944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FDD5F-BD15-4E5A-A95D-7B08125B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46772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</a:t>
            </a:r>
            <a:br>
              <a:rPr lang="en-US" dirty="0"/>
            </a:br>
            <a:r>
              <a:rPr lang="bg-BG" sz="4900" b="1" dirty="0">
                <a:solidFill>
                  <a:schemeClr val="bg1"/>
                </a:solidFill>
              </a:rPr>
              <a:t>ВИРТУАЛНИ ЛЕКТОРИ</a:t>
            </a:r>
          </a:p>
        </p:txBody>
      </p:sp>
      <p:pic>
        <p:nvPicPr>
          <p:cNvPr id="9" name="Online Media 8" title="Онлайн обучението в Частно основно училище  &quot;Томас Едисън&quot;">
            <a:hlinkClick r:id="" action="ppaction://media"/>
            <a:extLst>
              <a:ext uri="{FF2B5EF4-FFF2-40B4-BE49-F238E27FC236}">
                <a16:creationId xmlns:a16="http://schemas.microsoft.com/office/drawing/2014/main" id="{60EE3905-78DC-4E2C-8A19-F8EF6B23854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93901" y="3474172"/>
            <a:ext cx="3604049" cy="2702791"/>
          </a:xfrm>
          <a:prstGeom prst="rect">
            <a:avLst/>
          </a:prstGeom>
        </p:spPr>
      </p:pic>
      <p:pic>
        <p:nvPicPr>
          <p:cNvPr id="4" name="Picture 3" descr="A picture containing screenshot, light&#10;&#10;Description automatically generated">
            <a:extLst>
              <a:ext uri="{FF2B5EF4-FFF2-40B4-BE49-F238E27FC236}">
                <a16:creationId xmlns:a16="http://schemas.microsoft.com/office/drawing/2014/main" id="{107D3115-5B7D-4D0E-92FA-2CC2AEAC3F5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96461" cy="6492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863096-3AF4-402F-835C-2FB15F3F35D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221" y="975308"/>
            <a:ext cx="3371528" cy="4351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F3CED9-2635-4CD9-974C-46B663CA34B2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8"/>
          <a:stretch/>
        </p:blipFill>
        <p:spPr bwMode="auto">
          <a:xfrm>
            <a:off x="8458200" y="975308"/>
            <a:ext cx="3733800" cy="5319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734FDA5-0912-4E30-AB17-2F03C7681305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4" r="2222" b="40943"/>
          <a:stretch/>
        </p:blipFill>
        <p:spPr>
          <a:xfrm>
            <a:off x="4929509" y="4436851"/>
            <a:ext cx="3371528" cy="1849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FC850C-37DA-4E08-B2D3-CD7D685C13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0760" y="6300786"/>
            <a:ext cx="1394880" cy="571104"/>
          </a:xfrm>
          <a:prstGeom prst="rect">
            <a:avLst/>
          </a:prstGeom>
        </p:spPr>
      </p:pic>
      <p:pic>
        <p:nvPicPr>
          <p:cNvPr id="11" name="Online Media 10" title="Онлайн обучението в Частно основно училище  &quot;Томас Едисън&quot;">
            <a:hlinkClick r:id="" action="ppaction://media"/>
            <a:extLst>
              <a:ext uri="{FF2B5EF4-FFF2-40B4-BE49-F238E27FC236}">
                <a16:creationId xmlns:a16="http://schemas.microsoft.com/office/drawing/2014/main" id="{801C6AAF-5423-4FB5-8705-6562E2FA203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35459" y="1742679"/>
            <a:ext cx="3755458" cy="281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7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CA01-6C75-443B-A360-9AE4E5FE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73" y="-60961"/>
            <a:ext cx="9905998" cy="1478570"/>
          </a:xfrm>
        </p:spPr>
        <p:txBody>
          <a:bodyPr/>
          <a:lstStyle/>
          <a:p>
            <a:r>
              <a:rPr lang="bg-BG" dirty="0"/>
              <a:t>ПУБЛИЧНИ ЛЕКЦИИ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DA7B12-FCF4-4986-972B-C111501D0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3433" y="1355310"/>
            <a:ext cx="3878567" cy="5502690"/>
          </a:xfrm>
          <a:effectLst>
            <a:softEdge rad="1397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FBF654-0957-47C6-85EB-90BDD06F5C9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8"/>
          <a:stretch/>
        </p:blipFill>
        <p:spPr bwMode="auto">
          <a:xfrm>
            <a:off x="-51466" y="1417609"/>
            <a:ext cx="3975977" cy="5440391"/>
          </a:xfrm>
          <a:prstGeom prst="rect">
            <a:avLst/>
          </a:prstGeom>
          <a:noFill/>
          <a:ln>
            <a:noFill/>
          </a:ln>
          <a:effectLst>
            <a:softEdge rad="1397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F3AF4A-0AF3-44A0-9D45-A223086A0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401" y="1417609"/>
            <a:ext cx="4295090" cy="222939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1" name="Picture 10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67C3EAB0-E7C3-4FE7-BB96-215D0BD57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453" y="3708917"/>
            <a:ext cx="4297038" cy="3034783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18D1EC-D92B-4AFF-82C5-78FF7C0F24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3659" y="330244"/>
            <a:ext cx="1721078" cy="70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7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4095" y="851517"/>
            <a:ext cx="5238466" cy="2991416"/>
          </a:xfrm>
        </p:spPr>
        <p:txBody>
          <a:bodyPr anchor="b">
            <a:normAutofit/>
          </a:bodyPr>
          <a:lstStyle/>
          <a:p>
            <a:pPr algn="l"/>
            <a:r>
              <a:rPr lang="bg-BG">
                <a:latin typeface="Rockwell" panose="02060603020205020403" pitchFamily="18" charset="0"/>
              </a:rPr>
              <a:t>Време за въпроси </a:t>
            </a:r>
            <a:r>
              <a:rPr lang="en-US">
                <a:latin typeface="Rockwell" panose="02060603020205020403" pitchFamily="18" charset="0"/>
              </a:rPr>
              <a:t>!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5357A1-6B62-414E-B562-1700886BC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503" y="3079338"/>
            <a:ext cx="3217333" cy="1317270"/>
          </a:xfrm>
          <a:prstGeom prst="rect">
            <a:avLst/>
          </a:prstGeom>
        </p:spPr>
      </p:pic>
      <p:pic>
        <p:nvPicPr>
          <p:cNvPr id="3" name="Online Media 2" title="Видеопрезентация на школите по Роботика">
            <a:hlinkClick r:id="" action="ppaction://media"/>
            <a:extLst>
              <a:ext uri="{FF2B5EF4-FFF2-40B4-BE49-F238E27FC236}">
                <a16:creationId xmlns:a16="http://schemas.microsoft.com/office/drawing/2014/main" id="{FE197BFA-8238-474B-9D27-D787E0B8AF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73328" y="4396608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787325_Lab safety_AAS_v3" id="{898BC5E2-691B-4B41-A97D-F35AD4FFF20D}" vid="{295F60D3-032D-43CA-A300-E4752067AD50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4BA817-A03C-4EA3-86C4-6E42BD37F5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096A91-93C8-4C7A-BF68-944591874A6D}">
  <ds:schemaRefs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71af3243-3dd4-4a8d-8c0d-dd76da1f02a5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9E59094-1E6F-42D5-A62B-D0344AFFF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Widescreen</PresentationFormat>
  <Paragraphs>60</Paragraphs>
  <Slides>15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Abadi</vt:lpstr>
      <vt:lpstr>Aharoni</vt:lpstr>
      <vt:lpstr>Arial</vt:lpstr>
      <vt:lpstr>Bernard MT Condensed</vt:lpstr>
      <vt:lpstr>Bodoni MT Black</vt:lpstr>
      <vt:lpstr>Calibri</vt:lpstr>
      <vt:lpstr>Calibri Light</vt:lpstr>
      <vt:lpstr>Rockwell</vt:lpstr>
      <vt:lpstr>Tahoma</vt:lpstr>
      <vt:lpstr>Tw Cen MT</vt:lpstr>
      <vt:lpstr>Office Theme</vt:lpstr>
      <vt:lpstr>Circuit</vt:lpstr>
      <vt:lpstr>Виртуални практики в STEАM образованието</vt:lpstr>
      <vt:lpstr>PowerPoint Presentation</vt:lpstr>
      <vt:lpstr>Как интегрираме STEAM в училищното обучение 2020-2021</vt:lpstr>
      <vt:lpstr>PowerPoint Presentation</vt:lpstr>
      <vt:lpstr>Медицина   за деца </vt:lpstr>
      <vt:lpstr>  </vt:lpstr>
      <vt:lpstr>CODEPLAY- авторска учебна програма  Компютърно моделиране и Програмиране</vt:lpstr>
      <vt:lpstr>PowerPoint Presentation</vt:lpstr>
      <vt:lpstr>УСПЕХИТЕ</vt:lpstr>
      <vt:lpstr> STEM WORKSHOP – програма по роботика,  електроника  и технологии</vt:lpstr>
      <vt:lpstr>PowerPoint Presentation</vt:lpstr>
      <vt:lpstr> БИНАРНИ ЧАСОВЕ ПО ТЕХНОЛОГИИ И НАУКИ</vt:lpstr>
      <vt:lpstr>            ВИРТУАЛНИ ЛЕКТОРИ</vt:lpstr>
      <vt:lpstr>ПУБЛИЧНИ ЛЕКЦИИ</vt:lpstr>
      <vt:lpstr>Време за въпроси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2021-02-14T11:08:53Z</dcterms:created>
  <dcterms:modified xsi:type="dcterms:W3CDTF">2021-02-14T14:54:32Z</dcterms:modified>
</cp:coreProperties>
</file>