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0" r:id="rId2"/>
    <p:sldId id="277" r:id="rId3"/>
    <p:sldId id="274" r:id="rId4"/>
    <p:sldId id="275" r:id="rId5"/>
    <p:sldId id="286" r:id="rId6"/>
    <p:sldId id="269" r:id="rId7"/>
    <p:sldId id="288" r:id="rId8"/>
    <p:sldId id="271" r:id="rId9"/>
    <p:sldId id="257" r:id="rId10"/>
    <p:sldId id="262" r:id="rId11"/>
    <p:sldId id="263" r:id="rId12"/>
    <p:sldId id="264" r:id="rId13"/>
    <p:sldId id="278" r:id="rId14"/>
    <p:sldId id="279" r:id="rId15"/>
    <p:sldId id="283" r:id="rId16"/>
    <p:sldId id="284" r:id="rId17"/>
    <p:sldId id="285" r:id="rId18"/>
    <p:sldId id="287" r:id="rId19"/>
    <p:sldId id="273" r:id="rId2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7FCFA4-D10C-46C2-B7E6-09CCE12AF727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EA576-869D-4E3C-8CE2-D0D2AFEF0BB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8892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EA576-869D-4E3C-8CE2-D0D2AFEF0BBF}" type="slidenum">
              <a:rPr lang="bg-BG" smtClean="0"/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127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ECE-4670-44EE-96AD-2CE0791A1EA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784D-56CC-4778-A18C-21900A2BFD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8108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ECE-4670-44EE-96AD-2CE0791A1EA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784D-56CC-4778-A18C-21900A2BFD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68617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ECE-4670-44EE-96AD-2CE0791A1EA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784D-56CC-4778-A18C-21900A2BFD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80037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ECE-4670-44EE-96AD-2CE0791A1EA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784D-56CC-4778-A18C-21900A2BFD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76884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ECE-4670-44EE-96AD-2CE0791A1EA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784D-56CC-4778-A18C-21900A2BFD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1035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ECE-4670-44EE-96AD-2CE0791A1EA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784D-56CC-4778-A18C-21900A2BFD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7667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ECE-4670-44EE-96AD-2CE0791A1EA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784D-56CC-4778-A18C-21900A2BFD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24784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ECE-4670-44EE-96AD-2CE0791A1EA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784D-56CC-4778-A18C-21900A2BFD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75706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ECE-4670-44EE-96AD-2CE0791A1EA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784D-56CC-4778-A18C-21900A2BFD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89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ECE-4670-44EE-96AD-2CE0791A1EA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784D-56CC-4778-A18C-21900A2BFD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64194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0ECE-4670-44EE-96AD-2CE0791A1EA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784D-56CC-4778-A18C-21900A2BFD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14828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10ECE-4670-44EE-96AD-2CE0791A1EA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A784D-56CC-4778-A18C-21900A2BFD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31771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434" y="35836"/>
            <a:ext cx="9217024" cy="6827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2582549"/>
            <a:ext cx="72008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g-BG" sz="7200" b="1" i="1" dirty="0">
                <a:solidFill>
                  <a:srgbClr val="FF0000"/>
                </a:solidFill>
              </a:rPr>
              <a:t>110</a:t>
            </a:r>
            <a:r>
              <a:rPr lang="bg-BG" sz="7200" dirty="0">
                <a:solidFill>
                  <a:srgbClr val="FF0000"/>
                </a:solidFill>
              </a:rPr>
              <a:t> години </a:t>
            </a:r>
          </a:p>
          <a:p>
            <a:pPr lvl="0" algn="ctr"/>
            <a:r>
              <a:rPr lang="bg-BG" sz="4000" dirty="0">
                <a:solidFill>
                  <a:srgbClr val="FF0000"/>
                </a:solidFill>
              </a:rPr>
              <a:t>Национална професионална гимназия по горско стопанство и дървообработване </a:t>
            </a:r>
          </a:p>
          <a:p>
            <a:pPr lvl="0" algn="ctr"/>
            <a:r>
              <a:rPr lang="bg-BG" sz="4000" dirty="0">
                <a:solidFill>
                  <a:srgbClr val="FF0000"/>
                </a:solidFill>
              </a:rPr>
              <a:t>„Сава Младенов“- гр. Тетевен</a:t>
            </a:r>
          </a:p>
        </p:txBody>
      </p:sp>
    </p:spTree>
    <p:extLst>
      <p:ext uri="{BB962C8B-B14F-4D97-AF65-F5344CB8AC3E}">
        <p14:creationId xmlns:p14="http://schemas.microsoft.com/office/powerpoint/2010/main" val="388529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</a:t>
            </a:r>
            <a:r>
              <a:rPr lang="bg-BG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600" b="1" i="1" dirty="0">
                <a:ea typeface="Calibri"/>
                <a:cs typeface="Times New Roman"/>
              </a:rPr>
              <a:t>Кубиране на ротационни тела</a:t>
            </a:r>
            <a:endParaRPr lang="bg-BG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013176"/>
            <a:ext cx="9123919" cy="1752600"/>
          </a:xfrm>
        </p:spPr>
        <p:txBody>
          <a:bodyPr>
            <a:normAutofit/>
          </a:bodyPr>
          <a:lstStyle/>
          <a:p>
            <a:r>
              <a:rPr lang="bg-BG" sz="2800" i="1" dirty="0" smtClean="0">
                <a:solidFill>
                  <a:schemeClr val="accent2"/>
                </a:solidFill>
              </a:rPr>
              <a:t>бинарен урок</a:t>
            </a:r>
            <a:r>
              <a:rPr lang="bg-BG" sz="2800" i="1" dirty="0" smtClean="0"/>
              <a:t>: инж. Емилия Тончева- горска таксация</a:t>
            </a:r>
          </a:p>
          <a:p>
            <a:pPr algn="just"/>
            <a:r>
              <a:rPr lang="bg-BG" sz="2800" i="1" dirty="0"/>
              <a:t> </a:t>
            </a:r>
            <a:r>
              <a:rPr lang="bg-BG" sz="2800" i="1" dirty="0" smtClean="0"/>
              <a:t>                                    Диана Василева- математика</a:t>
            </a:r>
            <a:endParaRPr lang="en-US" sz="2800" i="1" dirty="0" smtClean="0"/>
          </a:p>
          <a:p>
            <a:pPr algn="just"/>
            <a:r>
              <a:rPr lang="en-US" sz="2800" i="1" dirty="0"/>
              <a:t> </a:t>
            </a:r>
            <a:r>
              <a:rPr lang="en-US" sz="2800" i="1" dirty="0" smtClean="0"/>
              <a:t>                                             12 </a:t>
            </a:r>
            <a:r>
              <a:rPr lang="bg-BG" sz="2800" i="1" dirty="0" smtClean="0"/>
              <a:t>Б клас уч.2018/2019г.</a:t>
            </a:r>
            <a:endParaRPr lang="bg-BG" sz="2800" i="1" dirty="0"/>
          </a:p>
        </p:txBody>
      </p:sp>
    </p:spTree>
    <p:extLst>
      <p:ext uri="{BB962C8B-B14F-4D97-AF65-F5344CB8AC3E}">
        <p14:creationId xmlns:p14="http://schemas.microsoft.com/office/powerpoint/2010/main" val="26801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3649663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60848"/>
            <a:ext cx="3371850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0"/>
            <a:ext cx="3243263" cy="445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360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3106737" cy="445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72816"/>
            <a:ext cx="3343275" cy="447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69697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https://scontent-sof1-1.xx.fbcdn.net/v/t1.15752-9/50422560_326584454732340_1614850159324168192_n.jpg?_nc_cat=104&amp;_nc_ht=scontent-sof1-1.xx&amp;oh=b40eef5cbde44ec86ecc7f19bccbc788&amp;oe=5CD0F2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8582"/>
            <a:ext cx="2267490" cy="302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content-sof1-1.xx.fbcdn.net/v/t1.15752-9/50160318_350162012204800_6976551443180290048_n.jpg?_nc_cat=106&amp;_nc_ht=scontent-sof1-1.xx&amp;oh=7c85761c03db335092508b1d3e093ac9&amp;oe=5CC9C23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472252"/>
            <a:ext cx="2274336" cy="3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56216"/>
            <a:ext cx="2218934" cy="295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538"/>
            <a:ext cx="2429508" cy="323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501008"/>
            <a:ext cx="2294874" cy="3059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54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26216"/>
            <a:ext cx="3061554" cy="2514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76751"/>
            <a:ext cx="3680673" cy="2443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813438"/>
            <a:ext cx="3676870" cy="244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313" y="626216"/>
            <a:ext cx="3264388" cy="2514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854" y="626193"/>
            <a:ext cx="2318435" cy="2802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8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_M\Desktop\dlv\снимки бинарен урок\50514922_392338478239807_6626036907295899648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28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_M\Desktop\dlv\снимки бинарен урок\50471990_727263230989679_781140711316232601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836" y="2996952"/>
            <a:ext cx="5063547" cy="379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65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1246188"/>
            <a:ext cx="3382963" cy="436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068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075" y="1111250"/>
            <a:ext cx="4386263" cy="470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2123728" y="4869160"/>
            <a:ext cx="46406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378075" y="2492896"/>
            <a:ext cx="43862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94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07904" y="2176463"/>
            <a:ext cx="2664296" cy="53245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TextBox 8"/>
          <p:cNvSpPr txBox="1"/>
          <p:nvPr/>
        </p:nvSpPr>
        <p:spPr>
          <a:xfrm>
            <a:off x="755576" y="1974474"/>
            <a:ext cx="770485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V= 0,0000785.d.L </a:t>
            </a:r>
            <a:r>
              <a:rPr lang="bg-BG" dirty="0" smtClean="0"/>
              <a:t>, </a:t>
            </a:r>
            <a:r>
              <a:rPr lang="en-US" dirty="0" smtClean="0"/>
              <a:t>m</a:t>
            </a:r>
            <a:endParaRPr lang="bg-BG" dirty="0" smtClean="0"/>
          </a:p>
          <a:p>
            <a:endParaRPr lang="bg-BG" dirty="0"/>
          </a:p>
          <a:p>
            <a:r>
              <a:rPr lang="bg-BG" dirty="0" smtClean="0"/>
              <a:t>където:</a:t>
            </a:r>
            <a:endParaRPr lang="en-US" dirty="0" smtClean="0"/>
          </a:p>
          <a:p>
            <a:endParaRPr lang="bg-BG" dirty="0" smtClean="0"/>
          </a:p>
          <a:p>
            <a:r>
              <a:rPr lang="bg-BG" dirty="0"/>
              <a:t> </a:t>
            </a:r>
            <a:r>
              <a:rPr lang="bg-BG" dirty="0" smtClean="0"/>
              <a:t>           </a:t>
            </a:r>
            <a:r>
              <a:rPr lang="en-US" dirty="0" smtClean="0"/>
              <a:t>V e </a:t>
            </a:r>
            <a:r>
              <a:rPr lang="bg-BG" dirty="0" smtClean="0"/>
              <a:t>стъблен обем на единичното стъбло, </a:t>
            </a:r>
            <a:r>
              <a:rPr lang="fr-FR" dirty="0"/>
              <a:t>m ,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d – </a:t>
            </a:r>
            <a:r>
              <a:rPr lang="bg-BG" dirty="0" smtClean="0"/>
              <a:t>диаметър на гръдна височина на единичното стъбло, </a:t>
            </a:r>
            <a:r>
              <a:rPr lang="en-US" dirty="0" smtClean="0"/>
              <a:t>cm ,</a:t>
            </a:r>
          </a:p>
          <a:p>
            <a:r>
              <a:rPr lang="en-US" dirty="0"/>
              <a:t> </a:t>
            </a:r>
            <a:r>
              <a:rPr lang="en-US" dirty="0" smtClean="0"/>
              <a:t>           </a:t>
            </a:r>
            <a:r>
              <a:rPr lang="ru-RU" dirty="0"/>
              <a:t>L – дължина на кубираната </a:t>
            </a:r>
            <a:r>
              <a:rPr lang="ru-RU" dirty="0" smtClean="0"/>
              <a:t>част</a:t>
            </a:r>
            <a:r>
              <a:rPr lang="en-US" dirty="0" smtClean="0"/>
              <a:t> m</a:t>
            </a:r>
            <a:endParaRPr lang="ru-RU" dirty="0"/>
          </a:p>
          <a:p>
            <a:endParaRPr lang="bg-BG" dirty="0"/>
          </a:p>
        </p:txBody>
      </p:sp>
      <p:sp>
        <p:nvSpPr>
          <p:cNvPr id="10" name="TextBox 9"/>
          <p:cNvSpPr txBox="1"/>
          <p:nvPr/>
        </p:nvSpPr>
        <p:spPr>
          <a:xfrm>
            <a:off x="5559112" y="3305889"/>
            <a:ext cx="3600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3</a:t>
            </a:r>
            <a:endParaRPr lang="bg-BG" sz="1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804248" y="2176462"/>
            <a:ext cx="3600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3</a:t>
            </a:r>
            <a:endParaRPr lang="bg-BG" sz="1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721130" y="1807131"/>
            <a:ext cx="39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2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10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23683" y="373306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ФОРМУЛА НА ХУБЕР:</a:t>
            </a:r>
            <a:endParaRPr lang="bg-BG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1124744"/>
            <a:ext cx="1728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V= G </a:t>
            </a:r>
            <a:endParaRPr lang="bg-BG" sz="4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9752" y="1530637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L/2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22163" y="1063432"/>
            <a:ext cx="2880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.L (m )</a:t>
            </a:r>
            <a:endParaRPr lang="bg-BG" sz="4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2283" y="106343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3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23628" y="2016333"/>
            <a:ext cx="6660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където:</a:t>
            </a:r>
          </a:p>
          <a:p>
            <a:r>
              <a:rPr lang="bg-BG" dirty="0" smtClean="0"/>
              <a:t>            </a:t>
            </a:r>
            <a:r>
              <a:rPr lang="en-US" dirty="0" smtClean="0"/>
              <a:t>G  </a:t>
            </a:r>
            <a:r>
              <a:rPr lang="en-US" sz="1200" b="1" dirty="0" smtClean="0"/>
              <a:t>L/2</a:t>
            </a:r>
            <a:r>
              <a:rPr lang="bg-BG" dirty="0" smtClean="0"/>
              <a:t> </a:t>
            </a:r>
            <a:r>
              <a:rPr lang="en-US" dirty="0" smtClean="0"/>
              <a:t>–</a:t>
            </a:r>
            <a:r>
              <a:rPr lang="bg-BG" dirty="0" smtClean="0"/>
              <a:t> кръгова площ в средата </a:t>
            </a:r>
            <a:r>
              <a:rPr lang="bg-BG" dirty="0" smtClean="0"/>
              <a:t>на </a:t>
            </a:r>
            <a:r>
              <a:rPr lang="bg-BG" dirty="0" smtClean="0"/>
              <a:t>частта от стъблото,</a:t>
            </a:r>
          </a:p>
          <a:p>
            <a:r>
              <a:rPr lang="bg-BG" dirty="0"/>
              <a:t> </a:t>
            </a:r>
            <a:r>
              <a:rPr lang="bg-BG" dirty="0" smtClean="0"/>
              <a:t>            </a:t>
            </a:r>
            <a:r>
              <a:rPr lang="en-US" dirty="0" smtClean="0"/>
              <a:t>L -  </a:t>
            </a:r>
            <a:r>
              <a:rPr lang="bg-BG" dirty="0" smtClean="0"/>
              <a:t>дължина на тази част  </a:t>
            </a:r>
          </a:p>
          <a:p>
            <a:r>
              <a:rPr lang="bg-BG" dirty="0" smtClean="0"/>
              <a:t>                                       </a:t>
            </a:r>
            <a:endParaRPr lang="bg-BG" dirty="0"/>
          </a:p>
        </p:txBody>
      </p:sp>
      <p:sp>
        <p:nvSpPr>
          <p:cNvPr id="10" name="TextBox 9"/>
          <p:cNvSpPr txBox="1"/>
          <p:nvPr/>
        </p:nvSpPr>
        <p:spPr>
          <a:xfrm>
            <a:off x="1403648" y="4005064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G</a:t>
            </a:r>
            <a:endParaRPr lang="bg-BG" sz="4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35696" y="4405173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FF0000"/>
                </a:solidFill>
              </a:rPr>
              <a:t>L/2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39752" y="4221088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=</a:t>
            </a:r>
            <a:endParaRPr lang="bg-BG" sz="2400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2843808" y="4451920"/>
            <a:ext cx="151216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912368" y="3788965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dirty="0">
                <a:solidFill>
                  <a:srgbClr val="FF0000"/>
                </a:solidFill>
              </a:rPr>
              <a:t>π</a:t>
            </a:r>
            <a:r>
              <a:rPr lang="en-US" sz="3200" dirty="0" smtClean="0">
                <a:solidFill>
                  <a:srgbClr val="FF0000"/>
                </a:solidFill>
              </a:rPr>
              <a:t>.D</a:t>
            </a:r>
            <a:endParaRPr lang="bg-BG" sz="3200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078" y="4046745"/>
            <a:ext cx="106045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452078" y="371202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86467" y="4411066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4</a:t>
            </a:r>
            <a:endParaRPr lang="bg-BG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05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548680"/>
            <a:ext cx="64807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 smtClean="0"/>
          </a:p>
          <a:p>
            <a:r>
              <a:rPr lang="bg-BG" dirty="0" smtClean="0"/>
              <a:t>Задача </a:t>
            </a:r>
            <a:r>
              <a:rPr lang="bg-BG" b="1" dirty="0" smtClean="0"/>
              <a:t>1</a:t>
            </a:r>
            <a:r>
              <a:rPr lang="bg-BG" dirty="0" smtClean="0"/>
              <a:t>.</a:t>
            </a:r>
            <a:r>
              <a:rPr lang="en-US" dirty="0" smtClean="0"/>
              <a:t> </a:t>
            </a:r>
            <a:r>
              <a:rPr lang="bg-BG" dirty="0" smtClean="0"/>
              <a:t> Дадено: </a:t>
            </a:r>
            <a:r>
              <a:rPr lang="bg-BG" i="1" dirty="0" smtClean="0"/>
              <a:t>прав кръгов цилиндър</a:t>
            </a:r>
          </a:p>
          <a:p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  </a:t>
            </a:r>
            <a:r>
              <a:rPr lang="bg-BG" dirty="0" smtClean="0">
                <a:solidFill>
                  <a:prstClr val="black"/>
                </a:solidFill>
              </a:rPr>
              <a:t>                    </a:t>
            </a:r>
            <a:r>
              <a:rPr lang="en-US" dirty="0" smtClean="0">
                <a:solidFill>
                  <a:prstClr val="black"/>
                </a:solidFill>
              </a:rPr>
              <a:t>     </a:t>
            </a:r>
            <a:r>
              <a:rPr lang="en-US" sz="2400" b="1" dirty="0" smtClean="0">
                <a:solidFill>
                  <a:prstClr val="black"/>
                </a:solidFill>
              </a:rPr>
              <a:t>r</a:t>
            </a:r>
            <a:r>
              <a:rPr lang="bg-BG" sz="1400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=0,1 m;          </a:t>
            </a:r>
            <a:endParaRPr lang="bg-BG" sz="2400" b="1" dirty="0" smtClean="0"/>
          </a:p>
          <a:p>
            <a:r>
              <a:rPr lang="bg-BG" sz="2400" b="1" dirty="0"/>
              <a:t> </a:t>
            </a:r>
            <a:r>
              <a:rPr lang="bg-BG" sz="2400" b="1" dirty="0" smtClean="0"/>
              <a:t>                    </a:t>
            </a:r>
            <a:r>
              <a:rPr lang="en-US" sz="2400" b="1" dirty="0" smtClean="0"/>
              <a:t>h </a:t>
            </a:r>
            <a:r>
              <a:rPr lang="en-US" dirty="0" smtClean="0"/>
              <a:t>=</a:t>
            </a:r>
            <a:r>
              <a:rPr lang="bg-BG" dirty="0" smtClean="0"/>
              <a:t> </a:t>
            </a:r>
            <a:r>
              <a:rPr lang="bg-BG" sz="2000" b="1" dirty="0" smtClean="0"/>
              <a:t>14</a:t>
            </a:r>
            <a:r>
              <a:rPr lang="en-US" sz="2000" b="1" dirty="0" smtClean="0"/>
              <a:t> </a:t>
            </a:r>
            <a:r>
              <a:rPr lang="en-US" dirty="0" smtClean="0"/>
              <a:t> m</a:t>
            </a:r>
          </a:p>
          <a:p>
            <a:endParaRPr lang="en-US" dirty="0"/>
          </a:p>
          <a:p>
            <a:r>
              <a:rPr lang="en-US" sz="2400" b="1" dirty="0" smtClean="0"/>
              <a:t>             V=?</a:t>
            </a:r>
            <a:r>
              <a:rPr lang="bg-BG" sz="2400" b="1" dirty="0" smtClean="0"/>
              <a:t>      </a:t>
            </a:r>
            <a:endParaRPr lang="bg-BG" sz="2400" b="1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195736" y="1916832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347864" y="2852936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V= </a:t>
            </a:r>
            <a:r>
              <a:rPr lang="el-GR" sz="2800" dirty="0" smtClean="0">
                <a:solidFill>
                  <a:srgbClr val="C00000"/>
                </a:solidFill>
              </a:rPr>
              <a:t>π</a:t>
            </a:r>
            <a:r>
              <a:rPr lang="en-US" sz="2800" dirty="0" smtClean="0">
                <a:solidFill>
                  <a:srgbClr val="C00000"/>
                </a:solidFill>
              </a:rPr>
              <a:t>. r . h</a:t>
            </a:r>
            <a:endParaRPr lang="bg-BG" sz="28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9672" y="371703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dirty="0">
                <a:solidFill>
                  <a:prstClr val="black"/>
                </a:solidFill>
              </a:rPr>
              <a:t>Отговор: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9912" y="458098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V= </a:t>
            </a:r>
            <a:r>
              <a:rPr lang="en-US" dirty="0" smtClean="0">
                <a:solidFill>
                  <a:prstClr val="black"/>
                </a:solidFill>
              </a:rPr>
              <a:t>0,4396  </a:t>
            </a:r>
            <a:r>
              <a:rPr lang="en-US" dirty="0">
                <a:solidFill>
                  <a:prstClr val="black"/>
                </a:solidFill>
              </a:rPr>
              <a:t>m</a:t>
            </a:r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4566314"/>
            <a:ext cx="4333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315244" y="273124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2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764704"/>
            <a:ext cx="54726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Задача </a:t>
            </a:r>
            <a:r>
              <a:rPr lang="en-US" b="1" dirty="0" smtClean="0"/>
              <a:t>2</a:t>
            </a:r>
            <a:r>
              <a:rPr lang="ru-RU" dirty="0" smtClean="0"/>
              <a:t>. </a:t>
            </a:r>
            <a:r>
              <a:rPr lang="ru-RU" dirty="0"/>
              <a:t>Дадено: </a:t>
            </a:r>
            <a:r>
              <a:rPr lang="ru-RU" i="1" dirty="0"/>
              <a:t>прав кръгов </a:t>
            </a:r>
            <a:r>
              <a:rPr lang="bg-BG" i="1" dirty="0" smtClean="0"/>
              <a:t>конус</a:t>
            </a:r>
            <a:endParaRPr lang="ru-RU" i="1" dirty="0"/>
          </a:p>
          <a:p>
            <a:r>
              <a:rPr lang="ru-RU" dirty="0"/>
              <a:t>                             </a:t>
            </a:r>
            <a:r>
              <a:rPr lang="ru-RU" sz="2400" b="1" dirty="0" smtClean="0"/>
              <a:t>r</a:t>
            </a:r>
            <a:r>
              <a:rPr lang="en-US" sz="2000" b="1" dirty="0" smtClean="0"/>
              <a:t> </a:t>
            </a:r>
            <a:r>
              <a:rPr lang="ru-RU" dirty="0" smtClean="0"/>
              <a:t>= 0,075 </a:t>
            </a:r>
            <a:r>
              <a:rPr lang="ru-RU" dirty="0"/>
              <a:t>m</a:t>
            </a:r>
          </a:p>
          <a:p>
            <a:r>
              <a:rPr lang="ru-RU" dirty="0"/>
              <a:t>                             </a:t>
            </a:r>
            <a:r>
              <a:rPr lang="ru-RU" sz="2400" b="1" dirty="0"/>
              <a:t>h</a:t>
            </a:r>
            <a:r>
              <a:rPr lang="ru-RU" dirty="0"/>
              <a:t>=  </a:t>
            </a:r>
            <a:r>
              <a:rPr lang="ru-RU" dirty="0" smtClean="0"/>
              <a:t>6</a:t>
            </a:r>
            <a:r>
              <a:rPr lang="en-US" dirty="0" smtClean="0"/>
              <a:t>,</a:t>
            </a:r>
            <a:r>
              <a:rPr lang="ru-RU" dirty="0" smtClean="0"/>
              <a:t>8m</a:t>
            </a:r>
            <a:endParaRPr lang="ru-RU" dirty="0"/>
          </a:p>
          <a:p>
            <a:endParaRPr lang="ru-RU" dirty="0"/>
          </a:p>
          <a:p>
            <a:r>
              <a:rPr lang="ru-RU" dirty="0"/>
              <a:t>             </a:t>
            </a:r>
            <a:r>
              <a:rPr lang="ru-RU" sz="2400" b="1" dirty="0"/>
              <a:t>V=? </a:t>
            </a:r>
            <a:endParaRPr lang="bg-BG" sz="2400" b="1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051720" y="1916832"/>
            <a:ext cx="3960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403648" y="2937158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V=</a:t>
            </a:r>
            <a:endParaRPr lang="bg-BG" sz="28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2884294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rgbClr val="C00000"/>
                </a:solidFill>
              </a:rPr>
              <a:t>π.</a:t>
            </a:r>
            <a:r>
              <a:rPr lang="fr-FR" sz="2400" dirty="0" smtClean="0">
                <a:solidFill>
                  <a:srgbClr val="C00000"/>
                </a:solidFill>
              </a:rPr>
              <a:t>r</a:t>
            </a:r>
            <a:r>
              <a:rPr lang="bg-BG" sz="2400" dirty="0" smtClean="0">
                <a:solidFill>
                  <a:srgbClr val="C00000"/>
                </a:solidFill>
              </a:rPr>
              <a:t> </a:t>
            </a:r>
            <a:r>
              <a:rPr lang="fr-FR" sz="2400" dirty="0" smtClean="0">
                <a:solidFill>
                  <a:srgbClr val="C00000"/>
                </a:solidFill>
              </a:rPr>
              <a:t>.h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59732" y="334113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3</a:t>
            </a:r>
            <a:endParaRPr lang="bg-BG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23928" y="4019034"/>
            <a:ext cx="161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V= 0,0400 m</a:t>
            </a:r>
            <a:endParaRPr lang="bg-BG" dirty="0"/>
          </a:p>
        </p:txBody>
      </p:sp>
      <p:sp>
        <p:nvSpPr>
          <p:cNvPr id="12" name="TextBox 11"/>
          <p:cNvSpPr txBox="1"/>
          <p:nvPr/>
        </p:nvSpPr>
        <p:spPr>
          <a:xfrm>
            <a:off x="5153496" y="3970258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3</a:t>
            </a:r>
            <a:endParaRPr lang="bg-BG" sz="12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07704" y="3266698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547664" y="400506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dirty="0">
                <a:solidFill>
                  <a:prstClr val="black"/>
                </a:solidFill>
              </a:rPr>
              <a:t>Отговор: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3748" y="2820442"/>
            <a:ext cx="216024" cy="378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2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18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10" grpId="0"/>
      <p:bldP spid="11" grpId="0"/>
      <p:bldP spid="12" grpId="0"/>
      <p:bldP spid="13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476672"/>
            <a:ext cx="67687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Задача </a:t>
            </a:r>
            <a:r>
              <a:rPr lang="en-US" b="1" dirty="0" smtClean="0"/>
              <a:t>3</a:t>
            </a:r>
            <a:r>
              <a:rPr lang="ru-RU" dirty="0" smtClean="0"/>
              <a:t>. </a:t>
            </a:r>
            <a:r>
              <a:rPr lang="ru-RU" dirty="0"/>
              <a:t>Дадено: </a:t>
            </a:r>
            <a:r>
              <a:rPr lang="ru-RU" i="1" dirty="0"/>
              <a:t>прав кръгов </a:t>
            </a:r>
            <a:r>
              <a:rPr lang="ru-RU" i="1" dirty="0" smtClean="0"/>
              <a:t>пресечен конус</a:t>
            </a:r>
            <a:endParaRPr lang="ru-RU" i="1" dirty="0"/>
          </a:p>
          <a:p>
            <a:r>
              <a:rPr lang="ru-RU" dirty="0"/>
              <a:t>                             </a:t>
            </a:r>
            <a:r>
              <a:rPr lang="ru-RU" sz="2800" b="1" dirty="0"/>
              <a:t>r</a:t>
            </a:r>
            <a:r>
              <a:rPr lang="ru-RU" dirty="0"/>
              <a:t>= </a:t>
            </a:r>
            <a:r>
              <a:rPr lang="ru-RU" sz="2400" b="1" dirty="0" smtClean="0"/>
              <a:t>0,194</a:t>
            </a:r>
            <a:r>
              <a:rPr lang="ru-RU" dirty="0" smtClean="0"/>
              <a:t> m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</a:t>
            </a:r>
            <a:r>
              <a:rPr lang="en-US" dirty="0" smtClean="0"/>
              <a:t>      </a:t>
            </a:r>
            <a:r>
              <a:rPr lang="en-US" sz="2400" b="1" dirty="0">
                <a:solidFill>
                  <a:prstClr val="black"/>
                </a:solidFill>
              </a:rPr>
              <a:t>r</a:t>
            </a:r>
            <a:r>
              <a:rPr lang="en-US" sz="1400" dirty="0">
                <a:solidFill>
                  <a:prstClr val="black"/>
                </a:solidFill>
              </a:rPr>
              <a:t>1</a:t>
            </a:r>
            <a:r>
              <a:rPr lang="bg-BG" sz="1400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=</a:t>
            </a:r>
            <a:r>
              <a:rPr lang="en-US" sz="2000" b="1" dirty="0" smtClean="0">
                <a:solidFill>
                  <a:prstClr val="black"/>
                </a:solidFill>
              </a:rPr>
              <a:t>0,1 </a:t>
            </a:r>
            <a:r>
              <a:rPr lang="en-US" sz="2000" b="1" dirty="0">
                <a:solidFill>
                  <a:prstClr val="black"/>
                </a:solidFill>
              </a:rPr>
              <a:t>m</a:t>
            </a:r>
            <a:r>
              <a:rPr lang="en-US" dirty="0" smtClean="0">
                <a:solidFill>
                  <a:prstClr val="black"/>
                </a:solidFill>
              </a:rPr>
              <a:t>;         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                             </a:t>
            </a:r>
            <a:r>
              <a:rPr lang="ru-RU" sz="2400" b="1" dirty="0" smtClean="0"/>
              <a:t>h</a:t>
            </a:r>
            <a:r>
              <a:rPr lang="en-US" sz="2400" b="1" dirty="0" smtClean="0"/>
              <a:t> </a:t>
            </a:r>
            <a:r>
              <a:rPr lang="ru-RU" dirty="0" smtClean="0"/>
              <a:t>= </a:t>
            </a:r>
            <a:r>
              <a:rPr lang="ru-RU" sz="2400" b="1" dirty="0" smtClean="0"/>
              <a:t>5</a:t>
            </a:r>
            <a:r>
              <a:rPr lang="ru-RU" dirty="0" smtClean="0"/>
              <a:t> </a:t>
            </a:r>
            <a:r>
              <a:rPr lang="ru-RU" dirty="0"/>
              <a:t>m</a:t>
            </a:r>
          </a:p>
          <a:p>
            <a:endParaRPr lang="ru-RU" dirty="0"/>
          </a:p>
          <a:p>
            <a:r>
              <a:rPr lang="ru-RU" dirty="0"/>
              <a:t>         </a:t>
            </a:r>
            <a:r>
              <a:rPr lang="en-US" dirty="0" smtClean="0"/>
              <a:t>          </a:t>
            </a:r>
            <a:r>
              <a:rPr lang="ru-RU" dirty="0" smtClean="0"/>
              <a:t>    </a:t>
            </a:r>
            <a:r>
              <a:rPr lang="ru-RU" sz="2400" b="1" dirty="0"/>
              <a:t>V=? </a:t>
            </a:r>
            <a:endParaRPr lang="ru-RU" sz="2400" b="1" dirty="0" smtClean="0"/>
          </a:p>
          <a:p>
            <a:endParaRPr lang="bg-BG" sz="2400" b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835696" y="2204864"/>
            <a:ext cx="4536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358867" y="386104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Отговор:</a:t>
            </a:r>
            <a:endParaRPr lang="bg-BG" dirty="0"/>
          </a:p>
        </p:txBody>
      </p:sp>
      <p:sp>
        <p:nvSpPr>
          <p:cNvPr id="7" name="TextBox 6"/>
          <p:cNvSpPr txBox="1"/>
          <p:nvPr/>
        </p:nvSpPr>
        <p:spPr>
          <a:xfrm>
            <a:off x="3493219" y="4556125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V= </a:t>
            </a:r>
            <a:r>
              <a:rPr lang="en-US" dirty="0" smtClean="0">
                <a:solidFill>
                  <a:prstClr val="black"/>
                </a:solidFill>
              </a:rPr>
              <a:t>0,3</a:t>
            </a:r>
            <a:r>
              <a:rPr lang="bg-BG" dirty="0" smtClean="0">
                <a:solidFill>
                  <a:prstClr val="black"/>
                </a:solidFill>
              </a:rPr>
              <a:t>50</a:t>
            </a:r>
            <a:r>
              <a:rPr lang="en-US" dirty="0" smtClean="0">
                <a:solidFill>
                  <a:prstClr val="black"/>
                </a:solidFill>
              </a:rPr>
              <a:t>  </a:t>
            </a:r>
            <a:r>
              <a:rPr lang="en-US" dirty="0">
                <a:solidFill>
                  <a:prstClr val="black"/>
                </a:solidFill>
              </a:rPr>
              <a:t>m</a:t>
            </a:r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435991"/>
            <a:ext cx="4333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32412" y="3140968"/>
            <a:ext cx="7560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V=</a:t>
            </a:r>
            <a:endParaRPr lang="bg-BG" sz="3200" b="1" dirty="0">
              <a:solidFill>
                <a:srgbClr val="C0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512656" y="3433355"/>
            <a:ext cx="619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12656" y="3031217"/>
            <a:ext cx="619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>
                <a:solidFill>
                  <a:srgbClr val="C00000"/>
                </a:solidFill>
              </a:rPr>
              <a:t>π</a:t>
            </a:r>
            <a:r>
              <a:rPr lang="en-US" sz="2000" dirty="0" smtClean="0">
                <a:solidFill>
                  <a:srgbClr val="C00000"/>
                </a:solidFill>
              </a:rPr>
              <a:t>.h</a:t>
            </a:r>
            <a:endParaRPr lang="bg-BG" sz="20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20668" y="3478252"/>
            <a:ext cx="40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3</a:t>
            </a:r>
            <a:endParaRPr lang="bg-BG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75856" y="3021449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(</a:t>
            </a:r>
            <a:r>
              <a:rPr lang="en-US" sz="2400" b="1" dirty="0" smtClean="0">
                <a:solidFill>
                  <a:srgbClr val="FF0000"/>
                </a:solidFill>
              </a:rPr>
              <a:t>r </a:t>
            </a:r>
            <a:r>
              <a:rPr lang="en-US" dirty="0" smtClean="0">
                <a:solidFill>
                  <a:srgbClr val="C00000"/>
                </a:solidFill>
              </a:rPr>
              <a:t>+</a:t>
            </a:r>
            <a:r>
              <a:rPr lang="en-US" sz="2400" b="1" dirty="0" smtClean="0">
                <a:solidFill>
                  <a:srgbClr val="FF0000"/>
                </a:solidFill>
              </a:rPr>
              <a:t> r</a:t>
            </a:r>
            <a:r>
              <a:rPr lang="en-US" sz="1400" dirty="0" smtClean="0">
                <a:solidFill>
                  <a:srgbClr val="FF0000"/>
                </a:solidFill>
              </a:rPr>
              <a:t>1 + </a:t>
            </a:r>
            <a:r>
              <a:rPr lang="en-US" sz="2400" b="1" dirty="0" smtClean="0">
                <a:solidFill>
                  <a:srgbClr val="FF0000"/>
                </a:solidFill>
              </a:rPr>
              <a:t>r</a:t>
            </a:r>
            <a:r>
              <a:rPr lang="en-US" sz="1400" dirty="0" smtClean="0">
                <a:solidFill>
                  <a:srgbClr val="FF0000"/>
                </a:solidFill>
              </a:rPr>
              <a:t>.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r</a:t>
            </a:r>
            <a:r>
              <a:rPr lang="en-US" sz="1400" dirty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)</a:t>
            </a:r>
            <a:endParaRPr lang="bg-BG" sz="28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7924" y="302005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2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93219" y="303121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2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10" grpId="0"/>
      <p:bldP spid="13" grpId="0"/>
      <p:bldP spid="14" grpId="0"/>
      <p:bldP spid="15" grpId="0"/>
      <p:bldP spid="8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548680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/>
              <a:t>Секционно кубиране на отсечено дървесно стъбло</a:t>
            </a:r>
            <a:endParaRPr lang="bg-BG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1484784"/>
            <a:ext cx="7344816" cy="1585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latin typeface="Times New Roman"/>
                <a:ea typeface="Calibri"/>
                <a:cs typeface="Times New Roman"/>
              </a:rPr>
              <a:t>Секционно кубиране на отсечено дървесно стъбло</a:t>
            </a:r>
            <a:endParaRPr lang="bg-BG" sz="1600" dirty="0"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latin typeface="Times New Roman"/>
                <a:ea typeface="Calibri"/>
                <a:cs typeface="Times New Roman"/>
              </a:rPr>
              <a:t>Дървесен вид: обикновен смърч</a:t>
            </a:r>
            <a:endParaRPr lang="bg-BG" sz="1600" dirty="0"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latin typeface="Times New Roman"/>
                <a:ea typeface="Calibri"/>
                <a:cs typeface="Times New Roman"/>
              </a:rPr>
              <a:t>Дължина на стъблото: </a:t>
            </a:r>
            <a:r>
              <a:rPr lang="en-GB" dirty="0">
                <a:latin typeface="Times New Roman"/>
                <a:ea typeface="Calibri"/>
                <a:cs typeface="Times New Roman"/>
              </a:rPr>
              <a:t>L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= 25</a:t>
            </a:r>
            <a:r>
              <a:rPr lang="bg-BG" dirty="0">
                <a:latin typeface="Times New Roman"/>
                <a:ea typeface="Calibri"/>
                <a:cs typeface="Times New Roman"/>
              </a:rPr>
              <a:t>,8 </a:t>
            </a:r>
            <a:r>
              <a:rPr lang="en-GB" dirty="0">
                <a:latin typeface="Times New Roman"/>
                <a:ea typeface="Calibri"/>
                <a:cs typeface="Times New Roman"/>
              </a:rPr>
              <a:t>m</a:t>
            </a:r>
            <a:endParaRPr lang="bg-BG" sz="1600" dirty="0"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latin typeface="Times New Roman"/>
                <a:ea typeface="Calibri"/>
                <a:cs typeface="Times New Roman"/>
              </a:rPr>
              <a:t>Дължина на секцията: </a:t>
            </a:r>
            <a:r>
              <a:rPr lang="en-GB" dirty="0">
                <a:latin typeface="Times New Roman"/>
                <a:ea typeface="Calibri"/>
                <a:cs typeface="Times New Roman"/>
              </a:rPr>
              <a:t>l = 2 m</a:t>
            </a:r>
            <a:endParaRPr lang="bg-BG" sz="1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3751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115601"/>
              </p:ext>
            </p:extLst>
          </p:nvPr>
        </p:nvGraphicFramePr>
        <p:xfrm>
          <a:off x="755576" y="548680"/>
          <a:ext cx="7920880" cy="5832647"/>
        </p:xfrm>
        <a:graphic>
          <a:graphicData uri="http://schemas.openxmlformats.org/drawingml/2006/table">
            <a:tbl>
              <a:tblPr firstRow="1" firstCol="1" bandRow="1"/>
              <a:tblGrid>
                <a:gridCol w="1584526"/>
                <a:gridCol w="1583651"/>
                <a:gridCol w="1583651"/>
                <a:gridCol w="1584526"/>
                <a:gridCol w="1584526"/>
              </a:tblGrid>
              <a:tr h="11115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Височина на измерване на диаметъра     Н в [m]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Измерен диаметър D в [m]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Кръгови площи       G [m²]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разположение на секциите по дължина на стъблото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8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от 0 до 2м.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8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0.0660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0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от 2 до 4м.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328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0.0590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0.1112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0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от 4 до 6м.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328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0.556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0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от 6 до 8м.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328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0.0515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0.0936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0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от 8 до 10 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328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0.0468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0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от 10 до 12м.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328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0.0430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0.076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0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от 12 до 14м.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328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0.0380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0.0634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0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от 14 до 16м.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328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0.0317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0.0498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0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от 16 до 18 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328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0.0249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0.0354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0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от 18 до 20 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328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0.0177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0.0226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0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от 20 до 22м.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5929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0.0113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8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0.0019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0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от 22 до 24 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056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903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539552" y="332656"/>
                <a:ext cx="8136904" cy="718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bg-BG" dirty="0" smtClean="0">
                    <a:latin typeface="Times New Roman"/>
                    <a:ea typeface="Calibri"/>
                    <a:cs typeface="Times New Roman"/>
                  </a:rPr>
                  <a:t> </a:t>
                </a:r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</a:rPr>
                  <a:t>V</a:t>
                </a:r>
                <a:r>
                  <a:rPr lang="bg-BG" baseline="-25000" dirty="0">
                    <a:effectLst/>
                    <a:latin typeface="Times New Roman"/>
                    <a:ea typeface="Calibri"/>
                    <a:cs typeface="Times New Roman"/>
                  </a:rPr>
                  <a:t>секции</a:t>
                </a:r>
                <a:r>
                  <a:rPr lang="bg-BG" dirty="0">
                    <a:effectLst/>
                    <a:latin typeface="Times New Roman"/>
                    <a:ea typeface="Calibri"/>
                    <a:cs typeface="Times New Roman"/>
                  </a:rPr>
                  <a:t> = </a:t>
                </a: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  <a:sym typeface="Symbol"/>
                  </a:rPr>
                  <a:t></a:t>
                </a: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</a:rPr>
                  <a:t>g</a:t>
                </a:r>
                <a:r>
                  <a:rPr lang="bg-BG" dirty="0">
                    <a:effectLst/>
                    <a:latin typeface="Times New Roman"/>
                    <a:ea typeface="Calibri"/>
                    <a:cs typeface="Times New Roman"/>
                  </a:rPr>
                  <a:t>.</a:t>
                </a: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</a:rPr>
                  <a:t>l</a:t>
                </a:r>
                <a:r>
                  <a:rPr lang="bg-BG" dirty="0">
                    <a:effectLst/>
                    <a:latin typeface="Times New Roman"/>
                    <a:ea typeface="Calibri"/>
                    <a:cs typeface="Times New Roman"/>
                  </a:rPr>
                  <a:t> = 0,451.2 = 0.902 </a:t>
                </a: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</a:rPr>
                  <a:t>m</a:t>
                </a:r>
                <a:r>
                  <a:rPr lang="bg-BG" baseline="30000" dirty="0">
                    <a:effectLst/>
                    <a:latin typeface="Times New Roman"/>
                    <a:ea typeface="Calibri"/>
                    <a:cs typeface="Times New Roman"/>
                  </a:rPr>
                  <a:t>3</a:t>
                </a:r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bg-BG" dirty="0">
                    <a:effectLst/>
                    <a:latin typeface="Times New Roman"/>
                    <a:ea typeface="Calibri"/>
                    <a:cs typeface="Times New Roman"/>
                  </a:rPr>
                  <a:t> </a:t>
                </a:r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bg-BG" dirty="0">
                    <a:effectLst/>
                    <a:latin typeface="Times New Roman"/>
                    <a:ea typeface="Calibri"/>
                    <a:cs typeface="Times New Roman"/>
                  </a:rPr>
                  <a:t> </a:t>
                </a:r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bg-BG" dirty="0">
                    <a:effectLst/>
                    <a:latin typeface="Times New Roman"/>
                    <a:ea typeface="Calibri"/>
                    <a:cs typeface="Times New Roman"/>
                  </a:rPr>
                  <a:t> </a:t>
                </a:r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d</m:t>
                      </m:r>
                      <m:r>
                        <a:rPr lang="bg-BG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вр</m:t>
                      </m:r>
                      <m:r>
                        <a:rPr lang="en-GB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d</m:t>
                      </m:r>
                      <m:r>
                        <a:rPr lang="en-GB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24</m:t>
                      </m:r>
                      <m:r>
                        <m:rPr>
                          <m:sty m:val="p"/>
                        </m:rPr>
                        <a:rPr lang="en-GB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m</m:t>
                      </m:r>
                      <m:r>
                        <a:rPr lang="en-GB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 </m:t>
                      </m:r>
                      <m:f>
                        <m:fPr>
                          <m:ctrlPr>
                            <a:rPr lang="bg-BG" sz="2000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0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d</m:t>
                          </m:r>
                          <m:r>
                            <a:rPr lang="en-GB" sz="20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23</m:t>
                          </m:r>
                          <m:r>
                            <m:rPr>
                              <m:sty m:val="p"/>
                            </m:rPr>
                            <a:rPr lang="en-GB" sz="20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m</m:t>
                          </m:r>
                          <m:r>
                            <a:rPr lang="en-GB" sz="20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GB" sz="20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d</m:t>
                          </m:r>
                          <m:r>
                            <a:rPr lang="en-GB" sz="20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25</m:t>
                          </m:r>
                          <m:r>
                            <m:rPr>
                              <m:sty m:val="p"/>
                            </m:rPr>
                            <a:rPr lang="en-GB" sz="20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m</m:t>
                          </m:r>
                        </m:num>
                        <m:den>
                          <m:r>
                            <a:rPr lang="en-GB" sz="20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2</m:t>
                          </m:r>
                        </m:den>
                      </m:f>
                      <m:r>
                        <a:rPr lang="en-GB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 </m:t>
                      </m:r>
                      <m:f>
                        <m:fPr>
                          <m:ctrlPr>
                            <a:rPr lang="bg-BG" sz="2000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GB" sz="20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8,4+4,4</m:t>
                          </m:r>
                        </m:num>
                        <m:den>
                          <m:r>
                            <a:rPr lang="en-GB" sz="20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2</m:t>
                          </m:r>
                        </m:den>
                      </m:f>
                      <m:r>
                        <a:rPr lang="en-GB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 </m:t>
                      </m:r>
                      <m:f>
                        <m:fPr>
                          <m:ctrlPr>
                            <a:rPr lang="bg-BG" sz="2000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GB" sz="20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12,8</m:t>
                          </m:r>
                        </m:num>
                        <m:den>
                          <m:r>
                            <a:rPr lang="en-GB" sz="20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2</m:t>
                          </m:r>
                        </m:den>
                      </m:f>
                      <m:r>
                        <a:rPr lang="en-GB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=6,4 </m:t>
                      </m:r>
                      <m:r>
                        <m:rPr>
                          <m:sty m:val="p"/>
                        </m:rPr>
                        <a:rPr lang="en-GB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cm</m:t>
                      </m:r>
                    </m:oMath>
                  </m:oMathPara>
                </a14:m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i="1" dirty="0">
                    <a:effectLst/>
                    <a:latin typeface="Times New Roman"/>
                    <a:ea typeface="Times New Roman"/>
                    <a:cs typeface="Times New Roman"/>
                  </a:rPr>
                  <a:t> </a:t>
                </a:r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i="1" dirty="0">
                    <a:effectLst/>
                    <a:latin typeface="Times New Roman"/>
                    <a:ea typeface="Times New Roman"/>
                    <a:cs typeface="Times New Roman"/>
                  </a:rPr>
                  <a:t> </a:t>
                </a:r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dirty="0">
                    <a:effectLst/>
                    <a:latin typeface="Times New Roman"/>
                    <a:ea typeface="Times New Roman"/>
                    <a:cs typeface="Times New Roman"/>
                  </a:rPr>
                  <a:t>g</a:t>
                </a:r>
                <a:r>
                  <a:rPr lang="bg-BG" sz="2000" baseline="-25000" dirty="0">
                    <a:effectLst/>
                    <a:latin typeface="Times New Roman"/>
                    <a:ea typeface="Times New Roman"/>
                    <a:cs typeface="Times New Roman"/>
                  </a:rPr>
                  <a:t>вр</a:t>
                </a:r>
                <a:r>
                  <a:rPr lang="en-GB" sz="2000" dirty="0">
                    <a:effectLst/>
                    <a:latin typeface="Times New Roman"/>
                    <a:ea typeface="Times New Roman"/>
                    <a:cs typeface="Times New Roman"/>
                  </a:rPr>
                  <a:t> = 0,0032</a:t>
                </a: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</a:rPr>
                  <a:t> m</a:t>
                </a:r>
                <a:r>
                  <a:rPr lang="en-GB" baseline="30000" dirty="0">
                    <a:effectLst/>
                    <a:latin typeface="Times New Roman"/>
                    <a:ea typeface="Calibri"/>
                    <a:cs typeface="Times New Roman"/>
                  </a:rPr>
                  <a:t>2</a:t>
                </a:r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dirty="0">
                    <a:effectLst/>
                    <a:latin typeface="Times New Roman"/>
                    <a:ea typeface="Times New Roman"/>
                    <a:cs typeface="Times New Roman"/>
                  </a:rPr>
                  <a:t>l</a:t>
                </a:r>
                <a:r>
                  <a:rPr lang="bg-BG" sz="2000" baseline="-25000" dirty="0">
                    <a:effectLst/>
                    <a:latin typeface="Times New Roman"/>
                    <a:ea typeface="Times New Roman"/>
                    <a:cs typeface="Times New Roman"/>
                  </a:rPr>
                  <a:t>вр </a:t>
                </a:r>
                <a:r>
                  <a:rPr lang="en-GB" sz="2000" dirty="0">
                    <a:effectLst/>
                    <a:latin typeface="Times New Roman"/>
                    <a:ea typeface="Times New Roman"/>
                    <a:cs typeface="Times New Roman"/>
                  </a:rPr>
                  <a:t>=  1,8 m</a:t>
                </a:r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V</m:t>
                      </m:r>
                      <m:r>
                        <a:rPr lang="bg-BG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вр</m:t>
                      </m:r>
                      <m:r>
                        <a:rPr lang="en-GB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bg-BG" sz="2000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GB" sz="2000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0,0032.1,8</m:t>
                          </m:r>
                        </m:num>
                        <m:den>
                          <m:r>
                            <a:rPr lang="en-GB" sz="20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3</m:t>
                          </m:r>
                        </m:den>
                      </m:f>
                      <m:r>
                        <a:rPr lang="en-GB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 </m:t>
                      </m:r>
                      <m:f>
                        <m:fPr>
                          <m:ctrlPr>
                            <a:rPr lang="bg-BG" sz="2000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GB" sz="2000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0,0032.</m:t>
                          </m:r>
                          <m:r>
                            <a:rPr lang="bg-BG" sz="2000" b="0" i="1" smtClean="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0</m:t>
                          </m:r>
                          <m:r>
                            <a:rPr lang="en-GB" sz="2000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,6</m:t>
                          </m:r>
                        </m:num>
                        <m:den>
                          <m:r>
                            <a:rPr lang="en-GB" sz="2000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1</m:t>
                          </m:r>
                        </m:den>
                      </m:f>
                      <m:r>
                        <a:rPr lang="en-GB" sz="2000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 0,0019 </m:t>
                      </m:r>
                      <m:r>
                        <a:rPr lang="bg-BG" sz="2000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куб. м</m:t>
                      </m:r>
                    </m:oMath>
                  </m:oMathPara>
                </a14:m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dirty="0">
                    <a:effectLst/>
                    <a:latin typeface="Times New Roman"/>
                    <a:ea typeface="Times New Roman"/>
                    <a:cs typeface="Times New Roman"/>
                  </a:rPr>
                  <a:t> </a:t>
                </a:r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</a:rPr>
                  <a:t>V</a:t>
                </a:r>
                <a:r>
                  <a:rPr lang="bg-BG" dirty="0">
                    <a:effectLst/>
                    <a:latin typeface="Times New Roman"/>
                    <a:ea typeface="Calibri"/>
                    <a:cs typeface="Times New Roman"/>
                  </a:rPr>
                  <a:t>стъбл</a:t>
                </a: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</a:rPr>
                  <a:t>.</a:t>
                </a:r>
                <a:r>
                  <a:rPr lang="bg-BG" dirty="0">
                    <a:effectLst/>
                    <a:latin typeface="Times New Roman"/>
                    <a:ea typeface="Calibri"/>
                    <a:cs typeface="Times New Roman"/>
                  </a:rPr>
                  <a:t> = </a:t>
                </a: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</a:rPr>
                  <a:t>V</a:t>
                </a:r>
                <a:r>
                  <a:rPr lang="bg-BG" dirty="0">
                    <a:effectLst/>
                    <a:latin typeface="Times New Roman"/>
                    <a:ea typeface="Calibri"/>
                    <a:cs typeface="Times New Roman"/>
                  </a:rPr>
                  <a:t>секции </a:t>
                </a: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</a:rPr>
                  <a:t>+ V</a:t>
                </a:r>
                <a:r>
                  <a:rPr lang="en-US" dirty="0" err="1">
                    <a:effectLst/>
                    <a:latin typeface="Times New Roman"/>
                    <a:ea typeface="Calibri"/>
                    <a:cs typeface="Times New Roman"/>
                  </a:rPr>
                  <a:t>вр</a:t>
                </a:r>
                <a:r>
                  <a:rPr lang="en-US" dirty="0">
                    <a:effectLst/>
                    <a:latin typeface="Times New Roman"/>
                    <a:ea typeface="Calibri"/>
                    <a:cs typeface="Times New Roman"/>
                  </a:rPr>
                  <a:t>. </a:t>
                </a: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  <a:sym typeface="Symbol"/>
                  </a:rPr>
                  <a:t></a:t>
                </a: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</a:rPr>
                  <a:t> m</a:t>
                </a:r>
                <a:r>
                  <a:rPr lang="en-GB" baseline="30000" dirty="0">
                    <a:effectLst/>
                    <a:latin typeface="Times New Roman"/>
                    <a:ea typeface="Calibri"/>
                    <a:cs typeface="Times New Roman"/>
                  </a:rPr>
                  <a:t>3</a:t>
                </a: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  <a:sym typeface="Symbol"/>
                  </a:rPr>
                  <a:t></a:t>
                </a:r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</a:rPr>
                  <a:t>V</a:t>
                </a:r>
                <a:r>
                  <a:rPr lang="bg-BG" dirty="0">
                    <a:effectLst/>
                    <a:latin typeface="Times New Roman"/>
                    <a:ea typeface="Calibri"/>
                    <a:cs typeface="Times New Roman"/>
                  </a:rPr>
                  <a:t>стъбл</a:t>
                </a: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</a:rPr>
                  <a:t>. = 0.902 + 0.0019 = 0,9039 m</a:t>
                </a:r>
                <a:r>
                  <a:rPr lang="en-GB" baseline="30000" dirty="0">
                    <a:effectLst/>
                    <a:latin typeface="Times New Roman"/>
                    <a:ea typeface="Calibri"/>
                    <a:cs typeface="Times New Roman"/>
                  </a:rPr>
                  <a:t>3</a:t>
                </a:r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</a:rPr>
                  <a:t> </a:t>
                </a:r>
                <a:endParaRPr lang="bg-BG" sz="1600" dirty="0">
                  <a:ea typeface="Calibri"/>
                  <a:cs typeface="Times New Roman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dirty="0">
                    <a:effectLst/>
                    <a:latin typeface="Times New Roman"/>
                    <a:ea typeface="Calibri"/>
                    <a:cs typeface="Times New Roman"/>
                  </a:rPr>
                  <a:t> </a:t>
                </a:r>
                <a:endParaRPr lang="bg-BG" sz="1600" dirty="0">
                  <a:ea typeface="Calibri"/>
                  <a:cs typeface="Times New Roman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32656"/>
                <a:ext cx="8136904" cy="7187032"/>
              </a:xfrm>
              <a:prstGeom prst="rect">
                <a:avLst/>
              </a:prstGeom>
              <a:blipFill rotWithShape="1">
                <a:blip r:embed="rId2"/>
                <a:stretch>
                  <a:fillRect l="-825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116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347691"/>
              </p:ext>
            </p:extLst>
          </p:nvPr>
        </p:nvGraphicFramePr>
        <p:xfrm>
          <a:off x="1187624" y="1052735"/>
          <a:ext cx="6912768" cy="4044886"/>
        </p:xfrm>
        <a:graphic>
          <a:graphicData uri="http://schemas.openxmlformats.org/drawingml/2006/table">
            <a:tbl>
              <a:tblPr firstRow="1" firstCol="1" bandRow="1"/>
              <a:tblGrid>
                <a:gridCol w="1952713"/>
                <a:gridCol w="2622155"/>
                <a:gridCol w="2337900"/>
              </a:tblGrid>
              <a:tr h="941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тяло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резултат чрез математически формули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резултат чрез таксационни методи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34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пресечен конус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V= </a:t>
                      </a:r>
                      <a:r>
                        <a:rPr lang="bg-BG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0,3508</a:t>
                      </a: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m </a:t>
                      </a:r>
                      <a:r>
                        <a:rPr lang="en-US" sz="1800" baseline="30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V=</a:t>
                      </a:r>
                      <a:r>
                        <a:rPr lang="bg-BG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0,3056</a:t>
                      </a: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 m </a:t>
                      </a:r>
                      <a:r>
                        <a:rPr lang="en-US" sz="1800" baseline="30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цилиндър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V= </a:t>
                      </a:r>
                      <a:r>
                        <a:rPr lang="bg-BG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0,4396</a:t>
                      </a: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m </a:t>
                      </a:r>
                      <a:r>
                        <a:rPr lang="en-US" sz="1800" baseline="30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V= </a:t>
                      </a:r>
                      <a:r>
                        <a:rPr lang="bg-BG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0,5451</a:t>
                      </a: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m </a:t>
                      </a:r>
                      <a:r>
                        <a:rPr lang="en-US" sz="1800" baseline="30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51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конус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V= </a:t>
                      </a:r>
                      <a:r>
                        <a:rPr lang="bg-BG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0,0400</a:t>
                      </a: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m </a:t>
                      </a:r>
                      <a:r>
                        <a:rPr lang="en-US" sz="1800" baseline="30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V= </a:t>
                      </a:r>
                      <a:r>
                        <a:rPr lang="bg-BG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0,0532</a:t>
                      </a: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m </a:t>
                      </a:r>
                      <a:r>
                        <a:rPr lang="en-US" sz="1800" baseline="30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сумарен обем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V= </a:t>
                      </a:r>
                      <a:r>
                        <a:rPr lang="bg-BG" sz="1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0,8457</a:t>
                      </a:r>
                      <a:r>
                        <a:rPr lang="en-US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m </a:t>
                      </a:r>
                      <a:r>
                        <a:rPr lang="en-US" sz="1800" baseline="30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bg-BG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V= </a:t>
                      </a:r>
                      <a:r>
                        <a:rPr lang="bg-BG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0,9039</a:t>
                      </a: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 </a:t>
                      </a:r>
                      <a:r>
                        <a:rPr lang="en-US" sz="1800" baseline="30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bg-BG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60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276872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i="1" dirty="0" smtClean="0">
                <a:solidFill>
                  <a:srgbClr val="002060"/>
                </a:solidFill>
              </a:rPr>
              <a:t>БЛАГОДАРИМ ЗА ВНИМАНИЕТО!</a:t>
            </a:r>
            <a:endParaRPr lang="bg-BG" sz="4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6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492</Words>
  <Application>Microsoft Office PowerPoint</Application>
  <PresentationFormat>On-screen Show (4:3)</PresentationFormat>
  <Paragraphs>179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Тема: Кубиране на ротационни тела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Нейков</dc:creator>
  <cp:lastModifiedBy>Нейков</cp:lastModifiedBy>
  <cp:revision>48</cp:revision>
  <dcterms:created xsi:type="dcterms:W3CDTF">2018-12-19T05:53:23Z</dcterms:created>
  <dcterms:modified xsi:type="dcterms:W3CDTF">2019-02-07T14:10:28Z</dcterms:modified>
</cp:coreProperties>
</file>