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лавие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7" name="Подзаглавие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30" name="Контейнер за 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Контейнер за номер на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с един скосен и заоблен ъгъл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ен триъгъл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10" name="Свободна форм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Свободна форм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Свободна форм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Контейнер за заглавие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0" name="Текстов контейне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77563C-B8A0-4E58-82A6-745778D8FF0C}" type="datetimeFigureOut">
              <a:rPr lang="en-US" smtClean="0"/>
              <a:pPr/>
              <a:t>2/13/2015</a:t>
            </a:fld>
            <a:endParaRPr lang="en-US"/>
          </a:p>
        </p:txBody>
      </p:sp>
      <p:sp>
        <p:nvSpPr>
          <p:cNvPr id="22" name="Контейнер за долния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398C8E-ADB9-4394-BDFA-36C68141932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иране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Свободна форм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Свободна форм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851648" cy="31242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PISA в 8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клас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и как с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помоща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на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еднаквостите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да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изработим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собствено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или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фирмено</a:t>
            </a:r>
            <a:r>
              <a:rPr lang="ru-RU" i="1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i="1" dirty="0" err="1" smtClean="0">
                <a:solidFill>
                  <a:schemeClr val="tx1"/>
                </a:solidFill>
                <a:latin typeface="Monotype Corsiva" pitchFamily="66" charset="0"/>
              </a:rPr>
              <a:t>лого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7854696" cy="1905000"/>
          </a:xfrm>
        </p:spPr>
        <p:txBody>
          <a:bodyPr>
            <a:noAutofit/>
          </a:bodyPr>
          <a:lstStyle/>
          <a:p>
            <a:pPr algn="ctr"/>
            <a:r>
              <a:rPr lang="bg-BG" sz="3200" dirty="0" smtClean="0">
                <a:latin typeface="Monotype Corsiva" pitchFamily="66" charset="0"/>
              </a:rPr>
              <a:t>Динко Цвятков</a:t>
            </a:r>
          </a:p>
          <a:p>
            <a:pPr algn="ctr"/>
            <a:r>
              <a:rPr lang="bg-BG" sz="3200" dirty="0" smtClean="0">
                <a:latin typeface="Monotype Corsiva" pitchFamily="66" charset="0"/>
              </a:rPr>
              <a:t>СОУ ”Иван Вазов”</a:t>
            </a:r>
          </a:p>
          <a:p>
            <a:pPr algn="ctr"/>
            <a:r>
              <a:rPr lang="bg-BG" sz="3200" dirty="0" smtClean="0">
                <a:latin typeface="Monotype Corsiva" pitchFamily="66" charset="0"/>
              </a:rPr>
              <a:t>гр. Стара Загора</a:t>
            </a:r>
          </a:p>
          <a:p>
            <a:pPr algn="ctr"/>
            <a:r>
              <a:rPr lang="bg-BG" sz="3200" dirty="0" smtClean="0">
                <a:latin typeface="Monotype Corsiva" pitchFamily="66" charset="0"/>
              </a:rPr>
              <a:t>2015 г.</a:t>
            </a:r>
            <a:endParaRPr lang="en-US" sz="3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Задачата </a:t>
            </a:r>
            <a:r>
              <a:rPr lang="en-US" sz="4000" dirty="0" smtClean="0">
                <a:solidFill>
                  <a:schemeClr val="tx1"/>
                </a:solidFill>
                <a:latin typeface="Monotype Corsiva" pitchFamily="66" charset="0"/>
              </a:rPr>
              <a:t>PISA </a:t>
            </a:r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се роди по време на конференцията на СМБ през април 2014 г.</a:t>
            </a:r>
            <a:endParaRPr lang="en-US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a\Desktop\pisa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579" r="6316" b="13395"/>
          <a:stretch>
            <a:fillRect/>
          </a:stretch>
        </p:blipFill>
        <p:spPr bwMode="auto">
          <a:xfrm>
            <a:off x="1219199" y="1981200"/>
            <a:ext cx="7058025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752600"/>
          </a:xfrm>
        </p:spPr>
        <p:txBody>
          <a:bodyPr>
            <a:noAutofit/>
          </a:bodyPr>
          <a:lstStyle/>
          <a:p>
            <a:r>
              <a:rPr lang="bg-BG" sz="2800" b="1" dirty="0" smtClean="0">
                <a:solidFill>
                  <a:schemeClr val="tx1"/>
                </a:solidFill>
                <a:latin typeface="Monotype Corsiva" pitchFamily="66" charset="0"/>
              </a:rPr>
              <a:t>	</a:t>
            </a:r>
            <a:r>
              <a:rPr lang="bg-BG" sz="3200" b="1" dirty="0" smtClean="0">
                <a:solidFill>
                  <a:schemeClr val="tx1"/>
                </a:solidFill>
                <a:latin typeface="Monotype Corsiva" pitchFamily="66" charset="0"/>
              </a:rPr>
              <a:t>Задачата, която поставих на учениците беше леко променена и в нея заложих на реалните данни. Условието беше свързано с темата за таблично задаване на функционални </a:t>
            </a:r>
            <a:r>
              <a:rPr lang="bg-BG" sz="3200" b="1" dirty="0" err="1" smtClean="0">
                <a:solidFill>
                  <a:schemeClr val="tx1"/>
                </a:solidFill>
                <a:latin typeface="Monotype Corsiva" pitchFamily="66" charset="0"/>
              </a:rPr>
              <a:t>зависимостти</a:t>
            </a:r>
            <a:r>
              <a:rPr lang="bg-BG" sz="3200" b="1" dirty="0" smtClean="0">
                <a:solidFill>
                  <a:schemeClr val="tx1"/>
                </a:solidFill>
                <a:latin typeface="Monotype Corsiva" pitchFamily="66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08120"/>
          </a:xfrm>
        </p:spPr>
        <p:txBody>
          <a:bodyPr>
            <a:normAutofit fontScale="85000" lnSpcReduction="200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Задача: Кристина току-що е получила шофьорска книжка и иска да си закупи лек автомобил.</a:t>
            </a:r>
            <a:r>
              <a:rPr lang="bg-BG" sz="3400" dirty="0" smtClean="0">
                <a:latin typeface="Monotype Corsiva" pitchFamily="66" charset="0"/>
                <a:cs typeface="Arial" pitchFamily="34" charset="0"/>
              </a:rPr>
              <a:t> </a:t>
            </a: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Автомобила, който иска да закупи е втора употреба и трябва да отговаря на следните изисквания: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Да е на възраст не повече от 10 години;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Да е с ниски експлоатационни разходи (разход на гориво, данък, гражданска отговорност);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Да е на неповече от 120 000 км;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Да е в ценовия диапазон между 3500 и 7000 лв., като в тази цена влиза и първоначалното сервизно обслужване;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3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Да е с добра проходимост;</a:t>
            </a:r>
            <a:endParaRPr lang="en-US" sz="3400" dirty="0" smtClean="0">
              <a:latin typeface="Monotype Corsiva" pitchFamily="66" charset="0"/>
              <a:cs typeface="Arial" pitchFamily="34" charset="0"/>
            </a:endParaRPr>
          </a:p>
          <a:p>
            <a:endParaRPr lang="bg-BG" dirty="0" smtClean="0"/>
          </a:p>
          <a:p>
            <a:endParaRPr lang="bg-BG" dirty="0" smtClean="0"/>
          </a:p>
          <a:p>
            <a:endParaRPr lang="en-US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90600" y="28956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5400" dirty="0" smtClean="0">
                <a:solidFill>
                  <a:schemeClr val="tx1"/>
                </a:solidFill>
                <a:latin typeface="Monotype Corsiva" pitchFamily="66" charset="0"/>
              </a:rPr>
              <a:t>И условието:</a:t>
            </a:r>
            <a:endParaRPr lang="en-US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g-BG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Висока остатъчна стойност на колата, ако реши след време да я продаде (според </a:t>
            </a:r>
            <a:r>
              <a:rPr lang="bg-BG" sz="2400" dirty="0" err="1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Шваке</a:t>
            </a:r>
            <a:r>
              <a:rPr lang="bg-BG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каталог или други подобни източници).</a:t>
            </a:r>
            <a:endParaRPr lang="en-US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Вие трябва да предложите на Кристина 5 различни варианта (марки автомобили), които отговарят на поставените условия. Данните за тях се обобщават в следната таблица:</a:t>
            </a: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sz="1100" dirty="0" smtClean="0">
              <a:latin typeface="Monotype Corsiva" pitchFamily="66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bg-BG" sz="2400" dirty="0" smtClean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bg-BG" sz="2400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След като попълните таблицата, трябва графично да представите получените данни и защитите своя избор.</a:t>
            </a:r>
            <a:endParaRPr lang="bg-BG" sz="3200" dirty="0" smtClean="0">
              <a:latin typeface="Monotype Corsiva" pitchFamily="66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6" name="Картина 5"/>
          <p:cNvPicPr/>
          <p:nvPr/>
        </p:nvPicPr>
        <p:blipFill>
          <a:blip r:embed="rId2" cstate="print"/>
          <a:srcRect l="24519" t="47608" r="22596" b="22173"/>
          <a:stretch>
            <a:fillRect/>
          </a:stretch>
        </p:blipFill>
        <p:spPr bwMode="auto">
          <a:xfrm>
            <a:off x="685800" y="3810000"/>
            <a:ext cx="731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Учениците предадоха различни и много интересни решения. Ето и някои от тях:</a:t>
            </a:r>
            <a:endParaRPr lang="en-US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 descr="len4eto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1" y="1935163"/>
            <a:ext cx="8401814" cy="4618037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5410200" y="5486400"/>
            <a:ext cx="1631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Елена 8б клас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3962400" y="1905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Картина 6"/>
          <p:cNvPicPr/>
          <p:nvPr/>
        </p:nvPicPr>
        <p:blipFill>
          <a:blip r:embed="rId2" cstate="print"/>
          <a:srcRect l="21169" t="21765" r="20618" b="12059"/>
          <a:stretch>
            <a:fillRect/>
          </a:stretch>
        </p:blipFill>
        <p:spPr bwMode="auto">
          <a:xfrm>
            <a:off x="609600" y="762000"/>
            <a:ext cx="8077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09600" y="990603"/>
          <a:ext cx="8153401" cy="2560320"/>
        </p:xfrm>
        <a:graphic>
          <a:graphicData uri="http://schemas.openxmlformats.org/drawingml/2006/table">
            <a:tbl>
              <a:tblPr/>
              <a:tblGrid>
                <a:gridCol w="1108229"/>
                <a:gridCol w="633274"/>
                <a:gridCol w="949911"/>
                <a:gridCol w="715346"/>
                <a:gridCol w="938896"/>
                <a:gridCol w="665052"/>
                <a:gridCol w="756332"/>
                <a:gridCol w="1643068"/>
                <a:gridCol w="743293"/>
              </a:tblGrid>
              <a:tr h="19494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Колона1</a:t>
                      </a:r>
                    </a:p>
                  </a:txBody>
                  <a:tcPr marL="65837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Възраст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л/100км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Данък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Гражданска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Пробег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Цена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Сервизно Обслужване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Колона2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267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Ford Fiesta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36.00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164.74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110,000км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760.00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267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Seat Ibiza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42.00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152.73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78,000км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800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267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Peugeot 206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40.00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152.78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105,000км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600.00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  <a:tr h="3267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Subaru Impreza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190.00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153.00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82,741км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800.00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2676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Fiat Panda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39.00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151.70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100,000км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3.300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600.00 лв.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3809998"/>
          <a:ext cx="8305800" cy="2514601"/>
        </p:xfrm>
        <a:graphic>
          <a:graphicData uri="http://schemas.openxmlformats.org/drawingml/2006/table">
            <a:tbl>
              <a:tblPr/>
              <a:tblGrid>
                <a:gridCol w="830580"/>
                <a:gridCol w="830580"/>
                <a:gridCol w="830580"/>
                <a:gridCol w="830580"/>
                <a:gridCol w="830580"/>
                <a:gridCol w="830580"/>
                <a:gridCol w="830580"/>
                <a:gridCol w="830580"/>
                <a:gridCol w="830580"/>
                <a:gridCol w="830580"/>
              </a:tblGrid>
              <a:tr h="45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Възраст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Разход на гориво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Данък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Гражд. Отг. Лв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Пробег 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Цена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Skoda Fabia 1.4 TDI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   8 год.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          4,5/100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20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110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110000км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5999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28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 Vw Fox 1.2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   8 год.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           4/100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17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80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102000км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4500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Toyota Aygo 1.0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   6 год.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          3,5/100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FF0000"/>
                        </a:solidFill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15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73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111000км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FF0000"/>
                          </a:solidFill>
                          <a:latin typeface="Arial"/>
                        </a:rPr>
                        <a:t>6900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Nissan Micra 1.2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   8 год.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           4/100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16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82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105000км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latin typeface="Arial"/>
                        </a:rPr>
                        <a:t>5600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Ford Fiesta 1.3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   7 год.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           5/100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19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latin typeface="Arial"/>
                        </a:rPr>
                        <a:t>87 лв.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000" b="0" i="0" u="none" strike="noStrike">
                          <a:latin typeface="Arial"/>
                        </a:rPr>
                        <a:t>93500км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latin typeface="Arial"/>
                        </a:rPr>
                        <a:t>4800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dirty="0" smtClean="0">
                <a:solidFill>
                  <a:schemeClr val="tx1"/>
                </a:solidFill>
                <a:latin typeface="Monotype Corsiva" pitchFamily="66" charset="0"/>
              </a:rPr>
              <a:t>Между нас имаше кореспонденция по електронната поща, докато се получат желаните от мен резултати.</a:t>
            </a:r>
            <a:endParaRPr lang="en-US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 cstate="print"/>
          <a:srcRect t="19048" b="4762"/>
          <a:stretch>
            <a:fillRect/>
          </a:stretch>
        </p:blipFill>
        <p:spPr bwMode="auto">
          <a:xfrm>
            <a:off x="152400" y="1828800"/>
            <a:ext cx="8839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>
            <a:noAutofit/>
          </a:bodyPr>
          <a:lstStyle/>
          <a:p>
            <a:pPr algn="ctr"/>
            <a:r>
              <a:rPr lang="bg-BG" sz="4800" dirty="0" smtClean="0">
                <a:solidFill>
                  <a:schemeClr val="tx1"/>
                </a:solidFill>
                <a:latin typeface="Monotype Corsiva" pitchFamily="66" charset="0"/>
              </a:rPr>
              <a:t>В раздела за </a:t>
            </a:r>
            <a:r>
              <a:rPr lang="bg-BG" sz="4800" dirty="0" err="1" smtClean="0">
                <a:solidFill>
                  <a:schemeClr val="tx1"/>
                </a:solidFill>
                <a:latin typeface="Monotype Corsiva" pitchFamily="66" charset="0"/>
              </a:rPr>
              <a:t>еднаквосттите</a:t>
            </a:r>
            <a:r>
              <a:rPr lang="bg-BG" sz="4800" dirty="0" smtClean="0">
                <a:solidFill>
                  <a:schemeClr val="tx1"/>
                </a:solidFill>
                <a:latin typeface="Monotype Corsiva" pitchFamily="66" charset="0"/>
              </a:rPr>
              <a:t> тази година с помощта на </a:t>
            </a:r>
            <a:r>
              <a:rPr lang="bg-BG" sz="4800" dirty="0" err="1" smtClean="0">
                <a:solidFill>
                  <a:schemeClr val="tx1"/>
                </a:solidFill>
                <a:latin typeface="Monotype Corsiva" pitchFamily="66" charset="0"/>
              </a:rPr>
              <a:t>ГеоГебра</a:t>
            </a:r>
            <a:r>
              <a:rPr lang="bg-BG" sz="4800" dirty="0" smtClean="0">
                <a:solidFill>
                  <a:schemeClr val="tx1"/>
                </a:solidFill>
                <a:latin typeface="Monotype Corsiva" pitchFamily="66" charset="0"/>
              </a:rPr>
              <a:t> учениците си изработиха собствено лого</a:t>
            </a:r>
            <a:r>
              <a:rPr lang="bg-BG" sz="3600" dirty="0" smtClean="0">
                <a:solidFill>
                  <a:schemeClr val="tx1"/>
                </a:solidFill>
                <a:latin typeface="Monotype Corsiva" pitchFamily="66" charset="0"/>
              </a:rPr>
              <a:t>.</a:t>
            </a:r>
            <a:endParaRPr lang="en-US" sz="36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667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bg-BG" sz="3600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bg-BG" sz="3600" dirty="0" smtClean="0">
                <a:latin typeface="Monotype Corsiva" pitchFamily="66" charset="0"/>
              </a:rPr>
              <a:t>	</a:t>
            </a:r>
            <a:r>
              <a:rPr lang="bg-BG" sz="4400" dirty="0" smtClean="0">
                <a:latin typeface="Monotype Corsiva" pitchFamily="66" charset="0"/>
              </a:rPr>
              <a:t>Идеята се появи през лятото, когато на магистралата видях рекламен билборд. </a:t>
            </a:r>
            <a:endParaRPr lang="en-US" sz="4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Възстановихме го с </a:t>
            </a:r>
            <a:r>
              <a:rPr lang="en-US" dirty="0" err="1" smtClean="0">
                <a:solidFill>
                  <a:schemeClr val="tx1"/>
                </a:solidFill>
                <a:latin typeface="Monotype Corsiva" pitchFamily="66" charset="0"/>
              </a:rPr>
              <a:t>GeoGebra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 descr="traktorpeperud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898" y="2034973"/>
            <a:ext cx="8076204" cy="418981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Задачата, която поставих на учениците бе да създадат свое лого.</a:t>
            </a:r>
            <a:b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Ето и резултатите: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16" name="Контейнер за съдържание 15" descr="logoivona8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15773"/>
            <a:ext cx="8229600" cy="3428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 descr="logobobi8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7426"/>
            <a:ext cx="9144000" cy="3803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logodariq8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6949"/>
            <a:ext cx="9144000" cy="3804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logomartidinev8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064"/>
            <a:ext cx="9144000" cy="3809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logoelena8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71" y="1696208"/>
            <a:ext cx="8321057" cy="3465583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5486400" y="48768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5400" dirty="0" smtClean="0">
                <a:latin typeface="Monotype Corsiva" pitchFamily="66" charset="0"/>
              </a:rPr>
              <a:t>Елена</a:t>
            </a:r>
            <a:endParaRPr lang="en-US" sz="5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logotatqn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3277"/>
            <a:ext cx="9144000" cy="3811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logozori8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4766"/>
            <a:ext cx="9144000" cy="3808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722" t="31250" r="19912" b="25000"/>
          <a:stretch>
            <a:fillRect/>
          </a:stretch>
        </p:blipFill>
        <p:spPr bwMode="auto">
          <a:xfrm>
            <a:off x="1447800" y="1676400"/>
            <a:ext cx="6553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Разбира се и моето в оригинал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8031" t="18409" r="1199" b="6944"/>
          <a:stretch>
            <a:fillRect/>
          </a:stretch>
        </p:blipFill>
        <p:spPr bwMode="auto">
          <a:xfrm>
            <a:off x="1295400" y="2743200"/>
            <a:ext cx="708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И неговите варианти….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6" name="Контейнер за съдържание 5" descr="logocwqtko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9195" y="2343750"/>
            <a:ext cx="8165609" cy="3572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Контейнер за съдържание 3" descr="logocwqtkow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9195" y="2343750"/>
            <a:ext cx="8165609" cy="3572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Контейнер за съдържание 3" descr="logocwqtkow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9195" y="2343750"/>
            <a:ext cx="8165609" cy="3572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Контейнер за съдържание 3" descr="logocwqtkow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29611"/>
            <a:ext cx="8229600" cy="36005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Контейнер за съдържание 3" descr="logocwqtkow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9195" y="2343750"/>
            <a:ext cx="8165609" cy="3572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tx1"/>
                </a:solidFill>
                <a:latin typeface="Monotype Corsiva" pitchFamily="66" charset="0"/>
              </a:rPr>
              <a:t>Благодаря за вниманието!</a:t>
            </a:r>
            <a:endParaRPr lang="en-US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Контейнер за съдържание 3" descr="inde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2133600"/>
            <a:ext cx="6172200" cy="419100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237</TotalTime>
  <Words>451</Words>
  <Application>Microsoft Office PowerPoint</Application>
  <PresentationFormat>Презентация на цял екран (4:3)</PresentationFormat>
  <Paragraphs>142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6" baseType="lpstr">
      <vt:lpstr>Поток</vt:lpstr>
      <vt:lpstr>PISA в 8 клас и как с помоща на еднаквостите да изработим собствено или фирмено лого</vt:lpstr>
      <vt:lpstr>Задачата PISA се роди по време на конференцията на СМБ през април 2014 г.</vt:lpstr>
      <vt:lpstr> Задачата, която поставих на учениците беше леко променена и в нея заложих на реалните данни. Условието беше свързано с темата за таблично задаване на функционални зависимостти.</vt:lpstr>
      <vt:lpstr>И условието:</vt:lpstr>
      <vt:lpstr>Учениците предадоха различни и много интересни решения. Ето и някои от тях:</vt:lpstr>
      <vt:lpstr>Слайд 6</vt:lpstr>
      <vt:lpstr>Слайд 7</vt:lpstr>
      <vt:lpstr>Между нас имаше кореспонденция по електронната поща, докато се получат желаните от мен резултати.</vt:lpstr>
      <vt:lpstr>В раздела за еднаквосттите тази година с помощта на ГеоГебра учениците си изработиха собствено лого.</vt:lpstr>
      <vt:lpstr>Възстановихме го с GeoGebra</vt:lpstr>
      <vt:lpstr>Задачата, която поставих на учениците бе да създадат свое лого. Ето и резултатите: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Разбира се и моето в оригинал</vt:lpstr>
      <vt:lpstr>И неговите варианти….</vt:lpstr>
      <vt:lpstr>Слайд 21</vt:lpstr>
      <vt:lpstr>Слайд 22</vt:lpstr>
      <vt:lpstr>Слайд 23</vt:lpstr>
      <vt:lpstr>Слайд 24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 в 8 клас и как с помоща на еднаквостите да изработим собствено или фирмено лого</dc:title>
  <dc:creator>a</dc:creator>
  <cp:lastModifiedBy>a</cp:lastModifiedBy>
  <cp:revision>37</cp:revision>
  <dcterms:created xsi:type="dcterms:W3CDTF">2015-02-11T08:07:57Z</dcterms:created>
  <dcterms:modified xsi:type="dcterms:W3CDTF">2015-02-13T21:33:17Z</dcterms:modified>
</cp:coreProperties>
</file>