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1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  <p:sldId id="264" r:id="rId10"/>
    <p:sldId id="265" r:id="rId11"/>
    <p:sldId id="266" r:id="rId12"/>
    <p:sldId id="268" r:id="rId13"/>
    <p:sldId id="269" r:id="rId14"/>
    <p:sldId id="271" r:id="rId15"/>
    <p:sldId id="270" r:id="rId16"/>
  </p:sldIdLst>
  <p:sldSz cx="9144000" cy="6858000" type="screen4x3"/>
  <p:notesSz cx="6858000" cy="9144000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4843D4-5F54-4B74-B0E5-0E68719679B0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73082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27CF8F-EA77-412E-A5CB-F6291093502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9597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3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B6586D-1C34-40E4-9883-D448BD593C23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025103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05C036-1683-471A-B8A8-E2D0B71643D2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48239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540882-4C5E-4590-A8BF-91C387F155CA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5939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03A29-38A3-4484-8F01-A79150CD998F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340647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3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6E225-DD50-48C5-B4A7-C8F849DB64BA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220575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B028D-6183-4AF6-BE5F-16303CF13764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8673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EB72BA-163D-461A-BD0E-124AB184B518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05579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C89BB-0340-4A0D-B68D-E76B2E3A5BE3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1001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5BAB5-0E7E-47FE-AF7D-B586E9AE2AEE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485196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bg-BG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CC3A5C-4DC6-431C-9940-D9332F7908C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690807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 smtClean="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5595A8FB-906C-4102-871C-456083B2C9D7}" type="slidenum">
              <a:rPr lang="bg-BG"/>
              <a:pPr>
                <a:defRPr/>
              </a:pPr>
              <a:t>‹#›</a:t>
            </a:fld>
            <a:endParaRPr lang="bg-BG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0" r:id="rId4"/>
    <p:sldLayoutId id="2147483859" r:id="rId5"/>
    <p:sldLayoutId id="2147483851" r:id="rId6"/>
    <p:sldLayoutId id="2147483852" r:id="rId7"/>
    <p:sldLayoutId id="2147483860" r:id="rId8"/>
    <p:sldLayoutId id="2147483853" r:id="rId9"/>
    <p:sldLayoutId id="2147483854" r:id="rId10"/>
    <p:sldLayoutId id="2147483855" r:id="rId11"/>
    <p:sldLayoutId id="2147483861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475656" y="404664"/>
            <a:ext cx="7342187" cy="113506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4400" dirty="0">
                <a:latin typeface="Verdana" pitchFamily="34" charset="0"/>
              </a:rPr>
              <a:t>Рецепта за функция по математически 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11288" y="2960688"/>
            <a:ext cx="4824412" cy="1871662"/>
          </a:xfrm>
        </p:spPr>
        <p:txBody>
          <a:bodyPr>
            <a:normAutofit/>
          </a:bodyPr>
          <a:lstStyle/>
          <a:p>
            <a:pPr algn="r" fontAlgn="auto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bg-BG" sz="2800" dirty="0">
                <a:latin typeface="Verdana" pitchFamily="34" charset="0"/>
              </a:rPr>
              <a:t>Лилия Дачева</a:t>
            </a:r>
          </a:p>
          <a:p>
            <a:pPr algn="r" fontAlgn="auto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bg-BG" sz="2800" dirty="0">
                <a:latin typeface="Verdana" pitchFamily="34" charset="0"/>
              </a:rPr>
              <a:t>Юлия Господинова</a:t>
            </a:r>
          </a:p>
          <a:p>
            <a:pPr algn="r" fontAlgn="auto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bg-BG" sz="2800" dirty="0">
                <a:latin typeface="Verdana" pitchFamily="34" charset="0"/>
              </a:rPr>
              <a:t>Галина Пейчева</a:t>
            </a:r>
          </a:p>
          <a:p>
            <a:pPr algn="r" fontAlgn="auto">
              <a:lnSpc>
                <a:spcPct val="80000"/>
              </a:lnSpc>
              <a:spcAft>
                <a:spcPts val="0"/>
              </a:spcAft>
              <a:buFont typeface="Wingdings 2"/>
              <a:buNone/>
              <a:defRPr/>
            </a:pPr>
            <a:r>
              <a:rPr lang="bg-BG" sz="2800" dirty="0">
                <a:latin typeface="Verdana" pitchFamily="34" charset="0"/>
              </a:rPr>
              <a:t>Владимир Катранджиев</a:t>
            </a:r>
          </a:p>
        </p:txBody>
      </p:sp>
      <p:sp>
        <p:nvSpPr>
          <p:cNvPr id="8196" name="Text Box 4"/>
          <p:cNvSpPr txBox="1">
            <a:spLocks noChangeArrowheads="1"/>
          </p:cNvSpPr>
          <p:nvPr/>
        </p:nvSpPr>
        <p:spPr bwMode="auto">
          <a:xfrm>
            <a:off x="6015038" y="2555875"/>
            <a:ext cx="1295400" cy="2378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5000" dirty="0">
                <a:latin typeface="Verdana" pitchFamily="34" charset="0"/>
              </a:rPr>
              <a:t>}</a:t>
            </a:r>
            <a:endParaRPr lang="bg-BG" sz="15000" dirty="0">
              <a:latin typeface="Verdana" pitchFamily="34" charset="0"/>
            </a:endParaRPr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7239000" y="3708400"/>
            <a:ext cx="1316038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4000" dirty="0">
                <a:latin typeface="Verdana" pitchFamily="34" charset="0"/>
              </a:rPr>
              <a:t>12.</a:t>
            </a:r>
            <a:r>
              <a:rPr lang="bg-BG" sz="4000" baseline="30000" dirty="0">
                <a:latin typeface="Verdana" pitchFamily="34" charset="0"/>
              </a:rPr>
              <a:t>г</a:t>
            </a:r>
          </a:p>
        </p:txBody>
      </p:sp>
      <p:sp>
        <p:nvSpPr>
          <p:cNvPr id="8198" name="Text Box 6"/>
          <p:cNvSpPr txBox="1">
            <a:spLocks noChangeArrowheads="1"/>
          </p:cNvSpPr>
          <p:nvPr/>
        </p:nvSpPr>
        <p:spPr bwMode="auto">
          <a:xfrm>
            <a:off x="2555875" y="4897438"/>
            <a:ext cx="496887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bg-BG" sz="2800" dirty="0">
                <a:latin typeface="Verdana" pitchFamily="34" charset="0"/>
              </a:rPr>
              <a:t>А.к.а. Втора производна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1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2051" grpId="0" build="p"/>
      <p:bldP spid="8196" grpId="0"/>
      <p:bldP spid="8197" grpId="0"/>
      <p:bldP spid="819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2987824" y="457200"/>
            <a:ext cx="6003776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bg-BG" dirty="0">
                <a:latin typeface="Verdana" pitchFamily="34" charset="0"/>
              </a:rPr>
              <a:t>ПродуктЪт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23528" y="1412776"/>
            <a:ext cx="8686800" cy="4525962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sz="4400" b="1" dirty="0" smtClean="0"/>
              <a:t>F(x) = x</a:t>
            </a:r>
            <a:r>
              <a:rPr lang="ru-RU" sz="4400" b="1" dirty="0" smtClean="0"/>
              <a:t>²/(</a:t>
            </a:r>
            <a:r>
              <a:rPr lang="en-US" sz="4400" b="1" dirty="0" smtClean="0"/>
              <a:t>x</a:t>
            </a:r>
            <a:r>
              <a:rPr lang="ru-RU" sz="4400" b="1" dirty="0" smtClean="0"/>
              <a:t>-1)²</a:t>
            </a:r>
            <a:r>
              <a:rPr lang="bg-BG" dirty="0" smtClean="0"/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08" b="5382"/>
          <a:stretch/>
        </p:blipFill>
        <p:spPr>
          <a:xfrm>
            <a:off x="2915817" y="2155141"/>
            <a:ext cx="3600399" cy="35543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1331640" y="404664"/>
            <a:ext cx="8304484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bg-BG" sz="4000" dirty="0">
                <a:latin typeface="Verdana" pitchFamily="34" charset="0"/>
              </a:rPr>
              <a:t>Допустими стойности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1763713" y="3003550"/>
            <a:ext cx="2746375" cy="1684338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smtClean="0"/>
              <a:t>F(x)=x</a:t>
            </a:r>
            <a:r>
              <a:rPr lang="ru-RU" dirty="0" smtClean="0"/>
              <a:t>²/(</a:t>
            </a:r>
            <a:r>
              <a:rPr lang="en-US" dirty="0" smtClean="0"/>
              <a:t>x</a:t>
            </a:r>
            <a:r>
              <a:rPr lang="ru-RU" dirty="0" smtClean="0"/>
              <a:t>-1)²</a:t>
            </a:r>
            <a:r>
              <a:rPr lang="bg-BG" dirty="0" smtClean="0"/>
              <a:t> 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5292725" y="2780928"/>
            <a:ext cx="2408211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3200" dirty="0">
                <a:solidFill>
                  <a:schemeClr val="tx2"/>
                </a:solidFill>
                <a:latin typeface="+mn-lt"/>
                <a:cs typeface="+mn-cs"/>
              </a:rPr>
              <a:t>(X-1)</a:t>
            </a:r>
            <a:r>
              <a:rPr lang="ru-RU" sz="3200" dirty="0">
                <a:solidFill>
                  <a:schemeClr val="tx2"/>
                </a:solidFill>
                <a:latin typeface="+mn-lt"/>
                <a:cs typeface="+mn-cs"/>
              </a:rPr>
              <a:t>²</a:t>
            </a:r>
            <a:r>
              <a:rPr lang="ru-RU" sz="3200" dirty="0"/>
              <a:t> </a:t>
            </a:r>
            <a:r>
              <a:rPr lang="ru-RU" sz="3200" dirty="0">
                <a:solidFill>
                  <a:schemeClr val="tx2"/>
                </a:solidFill>
                <a:latin typeface="+mn-lt"/>
                <a:cs typeface="+mn-cs"/>
              </a:rPr>
              <a:t>≠</a:t>
            </a:r>
            <a:r>
              <a:rPr lang="en-US" sz="3200" dirty="0">
                <a:solidFill>
                  <a:schemeClr val="tx2"/>
                </a:solidFill>
                <a:latin typeface="+mn-lt"/>
                <a:cs typeface="+mn-cs"/>
              </a:rPr>
              <a:t> 0</a:t>
            </a:r>
          </a:p>
          <a:p>
            <a:pPr eaLnBrk="1" hangingPunct="1"/>
            <a:r>
              <a:rPr lang="en-US" sz="3200" dirty="0">
                <a:solidFill>
                  <a:schemeClr val="tx2"/>
                </a:solidFill>
                <a:latin typeface="+mn-lt"/>
                <a:cs typeface="+mn-cs"/>
              </a:rPr>
              <a:t>X-1 </a:t>
            </a:r>
            <a:r>
              <a:rPr lang="ru-RU" sz="3200" dirty="0">
                <a:solidFill>
                  <a:schemeClr val="tx2"/>
                </a:solidFill>
                <a:latin typeface="+mn-lt"/>
                <a:cs typeface="+mn-cs"/>
              </a:rPr>
              <a:t>≠</a:t>
            </a:r>
            <a:r>
              <a:rPr lang="en-US" sz="3200" dirty="0">
                <a:solidFill>
                  <a:schemeClr val="tx2"/>
                </a:solidFill>
                <a:latin typeface="+mn-lt"/>
                <a:cs typeface="+mn-cs"/>
              </a:rPr>
              <a:t> 0</a:t>
            </a:r>
          </a:p>
          <a:p>
            <a:pPr eaLnBrk="1" hangingPunct="1"/>
            <a:r>
              <a:rPr lang="en-US" sz="3200" dirty="0">
                <a:solidFill>
                  <a:schemeClr val="tx2"/>
                </a:solidFill>
                <a:latin typeface="+mn-lt"/>
                <a:cs typeface="+mn-cs"/>
              </a:rPr>
              <a:t>X </a:t>
            </a:r>
            <a:r>
              <a:rPr lang="ru-RU" sz="3200" dirty="0">
                <a:solidFill>
                  <a:schemeClr val="tx2"/>
                </a:solidFill>
                <a:latin typeface="+mn-lt"/>
                <a:cs typeface="+mn-cs"/>
              </a:rPr>
              <a:t>≠</a:t>
            </a:r>
            <a:r>
              <a:rPr lang="en-US" sz="3200" dirty="0">
                <a:solidFill>
                  <a:schemeClr val="tx2"/>
                </a:solidFill>
                <a:latin typeface="+mn-lt"/>
                <a:cs typeface="+mn-cs"/>
              </a:rPr>
              <a:t> 1</a:t>
            </a:r>
            <a:endParaRPr lang="bg-BG" sz="3200" dirty="0">
              <a:solidFill>
                <a:schemeClr val="tx2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1835696" y="457200"/>
            <a:ext cx="7155904" cy="83820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bg-BG" sz="5000" dirty="0"/>
              <a:t>Четност и нечетност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763713" y="1700213"/>
            <a:ext cx="7227887" cy="4379912"/>
          </a:xfrm>
        </p:spPr>
        <p:txBody>
          <a:bodyPr/>
          <a:lstStyle/>
          <a:p>
            <a:r>
              <a:rPr lang="en-US" sz="4000" dirty="0" smtClean="0"/>
              <a:t>f</a:t>
            </a:r>
            <a:r>
              <a:rPr lang="bg-BG" sz="4000" dirty="0" smtClean="0"/>
              <a:t>(-</a:t>
            </a:r>
            <a:r>
              <a:rPr lang="en-US" sz="4000" dirty="0" smtClean="0"/>
              <a:t>x</a:t>
            </a:r>
            <a:r>
              <a:rPr lang="bg-BG" sz="4000" dirty="0" smtClean="0"/>
              <a:t>)=?</a:t>
            </a:r>
            <a:r>
              <a:rPr lang="en-US" sz="4000" dirty="0" smtClean="0"/>
              <a:t>f</a:t>
            </a:r>
            <a:r>
              <a:rPr lang="ru-RU" sz="4000" dirty="0" smtClean="0"/>
              <a:t>(</a:t>
            </a:r>
            <a:r>
              <a:rPr lang="en-US" sz="4000" dirty="0" smtClean="0"/>
              <a:t>x</a:t>
            </a:r>
            <a:r>
              <a:rPr lang="ru-RU" sz="4000" dirty="0" smtClean="0"/>
              <a:t>)</a:t>
            </a:r>
            <a:endParaRPr lang="en-US" sz="4000" dirty="0" smtClean="0"/>
          </a:p>
          <a:p>
            <a:r>
              <a:rPr lang="en-US" sz="4000" dirty="0" smtClean="0"/>
              <a:t>f</a:t>
            </a:r>
            <a:r>
              <a:rPr lang="ru-RU" sz="4000" dirty="0" smtClean="0"/>
              <a:t>(-</a:t>
            </a:r>
            <a:r>
              <a:rPr lang="en-US" sz="4000" dirty="0" smtClean="0"/>
              <a:t>x</a:t>
            </a:r>
            <a:r>
              <a:rPr lang="ru-RU" sz="4000" dirty="0" smtClean="0"/>
              <a:t>)=?-</a:t>
            </a:r>
            <a:r>
              <a:rPr lang="en-US" sz="4000" dirty="0" smtClean="0"/>
              <a:t>f</a:t>
            </a:r>
            <a:r>
              <a:rPr lang="ru-RU" sz="4000" dirty="0" smtClean="0"/>
              <a:t>(</a:t>
            </a:r>
            <a:r>
              <a:rPr lang="en-US" sz="4000" dirty="0" smtClean="0"/>
              <a:t>x</a:t>
            </a:r>
            <a:r>
              <a:rPr lang="ru-RU" sz="4000" dirty="0" smtClean="0"/>
              <a:t>)</a:t>
            </a:r>
            <a:endParaRPr lang="en-US" sz="4000" dirty="0" smtClean="0"/>
          </a:p>
          <a:p>
            <a:endParaRPr lang="en-US" sz="4000" dirty="0" smtClean="0"/>
          </a:p>
          <a:p>
            <a:pPr>
              <a:buFontTx/>
              <a:buNone/>
            </a:pPr>
            <a:r>
              <a:rPr lang="en-US" sz="4000" dirty="0" smtClean="0"/>
              <a:t>f(-x)=(-x)</a:t>
            </a:r>
            <a:r>
              <a:rPr lang="en-US" sz="4000" baseline="30000" dirty="0" smtClean="0"/>
              <a:t>2</a:t>
            </a:r>
            <a:r>
              <a:rPr lang="en-US" sz="4000" dirty="0" smtClean="0"/>
              <a:t>/(-x-1)</a:t>
            </a:r>
            <a:r>
              <a:rPr lang="en-US" sz="4000" baseline="30000" dirty="0" smtClean="0"/>
              <a:t>2</a:t>
            </a:r>
            <a:r>
              <a:rPr lang="en-US" sz="4000" dirty="0" smtClean="0"/>
              <a:t>=x</a:t>
            </a:r>
            <a:r>
              <a:rPr lang="en-US" sz="4000" baseline="30000" dirty="0" smtClean="0"/>
              <a:t>2</a:t>
            </a:r>
            <a:r>
              <a:rPr lang="en-US" sz="4000" dirty="0" smtClean="0"/>
              <a:t>/(x+1)</a:t>
            </a:r>
            <a:r>
              <a:rPr lang="en-US" sz="4000" baseline="30000" dirty="0" smtClean="0"/>
              <a:t>2</a:t>
            </a:r>
          </a:p>
          <a:p>
            <a:pPr>
              <a:buFontTx/>
              <a:buNone/>
            </a:pPr>
            <a:endParaRPr lang="en-US" sz="4000" dirty="0" smtClean="0"/>
          </a:p>
          <a:p>
            <a:pPr>
              <a:buFontTx/>
              <a:buNone/>
            </a:pPr>
            <a:endParaRPr lang="en-US" sz="4000" dirty="0" smtClean="0"/>
          </a:p>
          <a:p>
            <a:pPr>
              <a:buFontTx/>
              <a:buNone/>
            </a:pPr>
            <a:endParaRPr lang="bg-BG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712" y="548680"/>
            <a:ext cx="6718201" cy="1143000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bg-BG" sz="5000" dirty="0"/>
              <a:t>Пресечни точки с координатните оси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1547813" y="1916113"/>
            <a:ext cx="6985000" cy="4092575"/>
          </a:xfrm>
        </p:spPr>
        <p:txBody>
          <a:bodyPr/>
          <a:lstStyle/>
          <a:p>
            <a:pPr>
              <a:buFontTx/>
              <a:buNone/>
            </a:pPr>
            <a:r>
              <a:rPr lang="bg-BG" dirty="0" smtClean="0"/>
              <a:t>Г</a:t>
            </a:r>
            <a:r>
              <a:rPr lang="en-US" dirty="0" smtClean="0"/>
              <a:t>f(x) </a:t>
            </a:r>
            <a:r>
              <a:rPr lang="bg-BG" dirty="0" smtClean="0"/>
              <a:t>∩ </a:t>
            </a:r>
            <a:r>
              <a:rPr lang="en-US" dirty="0" smtClean="0"/>
              <a:t>Ox </a:t>
            </a:r>
            <a:r>
              <a:rPr lang="bg-BG" dirty="0" smtClean="0"/>
              <a:t>→ </a:t>
            </a:r>
            <a:r>
              <a:rPr lang="en-US" dirty="0" smtClean="0"/>
              <a:t>y=0       0= x</a:t>
            </a:r>
            <a:r>
              <a:rPr lang="ru-RU" dirty="0" smtClean="0"/>
              <a:t>²/(</a:t>
            </a:r>
            <a:r>
              <a:rPr lang="en-US" dirty="0" smtClean="0"/>
              <a:t>x</a:t>
            </a:r>
            <a:r>
              <a:rPr lang="ru-RU" dirty="0" smtClean="0"/>
              <a:t>-1)²</a:t>
            </a:r>
            <a:r>
              <a:rPr lang="bg-BG" dirty="0" smtClean="0"/>
              <a:t> </a:t>
            </a:r>
            <a:r>
              <a:rPr lang="en-US" dirty="0" smtClean="0"/>
              <a:t>   x=0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bg-BG" dirty="0" smtClean="0"/>
              <a:t>Г</a:t>
            </a:r>
            <a:r>
              <a:rPr lang="en-US" dirty="0" smtClean="0"/>
              <a:t>f(x) </a:t>
            </a:r>
            <a:r>
              <a:rPr lang="bg-BG" dirty="0" smtClean="0"/>
              <a:t>∩</a:t>
            </a:r>
            <a:r>
              <a:rPr lang="en-US" dirty="0" smtClean="0"/>
              <a:t> </a:t>
            </a:r>
            <a:r>
              <a:rPr lang="en-US" dirty="0" err="1" smtClean="0"/>
              <a:t>Oy</a:t>
            </a:r>
            <a:r>
              <a:rPr lang="en-US" dirty="0" smtClean="0"/>
              <a:t> </a:t>
            </a:r>
            <a:r>
              <a:rPr lang="bg-BG" dirty="0" smtClean="0"/>
              <a:t>→</a:t>
            </a:r>
            <a:r>
              <a:rPr lang="en-US" dirty="0" smtClean="0"/>
              <a:t> x=0       y=0</a:t>
            </a:r>
            <a:r>
              <a:rPr lang="ru-RU" dirty="0" smtClean="0"/>
              <a:t>²</a:t>
            </a:r>
            <a:r>
              <a:rPr lang="en-US" dirty="0" smtClean="0"/>
              <a:t>/(0-1)</a:t>
            </a:r>
            <a:r>
              <a:rPr lang="ru-RU" dirty="0" smtClean="0"/>
              <a:t>²</a:t>
            </a:r>
            <a:r>
              <a:rPr lang="en-US" dirty="0" smtClean="0"/>
              <a:t>    y=0</a:t>
            </a:r>
          </a:p>
          <a:p>
            <a:pPr>
              <a:buFontTx/>
              <a:buNone/>
            </a:pPr>
            <a:endParaRPr lang="en-US" dirty="0" smtClean="0"/>
          </a:p>
          <a:p>
            <a:pPr>
              <a:buFontTx/>
              <a:buNone/>
            </a:pPr>
            <a:r>
              <a:rPr lang="bg-BG" dirty="0" smtClean="0"/>
              <a:t>=&gt; При х=0 , у=0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267744" y="457200"/>
            <a:ext cx="6723856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bg-BG" dirty="0"/>
              <a:t>Първа производна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971600" y="1554163"/>
            <a:ext cx="8020000" cy="452596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latin typeface="Verdana" pitchFamily="34" charset="0"/>
              </a:rPr>
              <a:t>F’(x)=[(x</a:t>
            </a:r>
            <a:r>
              <a:rPr lang="ru-RU" dirty="0" smtClean="0">
                <a:latin typeface="Verdana" pitchFamily="34" charset="0"/>
              </a:rPr>
              <a:t>²</a:t>
            </a:r>
            <a:r>
              <a:rPr lang="en-US" dirty="0" smtClean="0"/>
              <a:t>)</a:t>
            </a:r>
            <a:r>
              <a:rPr lang="en-US" dirty="0" smtClean="0">
                <a:latin typeface="Verdana" pitchFamily="34" charset="0"/>
              </a:rPr>
              <a:t>’(x-1)</a:t>
            </a:r>
            <a:r>
              <a:rPr lang="ru-RU" dirty="0" smtClean="0">
                <a:latin typeface="Verdana" pitchFamily="34" charset="0"/>
              </a:rPr>
              <a:t>²</a:t>
            </a:r>
            <a:r>
              <a:rPr lang="en-US" dirty="0" smtClean="0">
                <a:latin typeface="Verdana" pitchFamily="34" charset="0"/>
              </a:rPr>
              <a:t>-x</a:t>
            </a:r>
            <a:r>
              <a:rPr lang="ru-RU" dirty="0" smtClean="0">
                <a:latin typeface="Verdana" pitchFamily="34" charset="0"/>
              </a:rPr>
              <a:t>²</a:t>
            </a:r>
            <a:r>
              <a:rPr lang="en-US" dirty="0" smtClean="0">
                <a:latin typeface="Verdana" pitchFamily="34" charset="0"/>
              </a:rPr>
              <a:t>((x-1)</a:t>
            </a:r>
            <a:r>
              <a:rPr lang="ru-RU" dirty="0" smtClean="0">
                <a:latin typeface="Verdana" pitchFamily="34" charset="0"/>
              </a:rPr>
              <a:t>²</a:t>
            </a:r>
            <a:r>
              <a:rPr lang="en-US" dirty="0" smtClean="0">
                <a:latin typeface="Verdana" pitchFamily="34" charset="0"/>
              </a:rPr>
              <a:t>)’]/(x-1)</a:t>
            </a:r>
            <a:r>
              <a:rPr lang="en-US" baseline="30000" dirty="0" smtClean="0">
                <a:latin typeface="Verdana" pitchFamily="34" charset="0"/>
              </a:rPr>
              <a:t>4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latin typeface="Verdana" pitchFamily="34" charset="0"/>
              </a:rPr>
              <a:t>    </a:t>
            </a:r>
            <a:r>
              <a:rPr lang="en-US" baseline="30000" dirty="0" smtClean="0">
                <a:latin typeface="Verdana" pitchFamily="34" charset="0"/>
              </a:rPr>
              <a:t>   </a:t>
            </a:r>
            <a:r>
              <a:rPr lang="en-US" dirty="0" smtClean="0">
                <a:latin typeface="Verdana" pitchFamily="34" charset="0"/>
              </a:rPr>
              <a:t>=[2x(x-1)</a:t>
            </a:r>
            <a:r>
              <a:rPr lang="ru-RU" dirty="0" smtClean="0">
                <a:latin typeface="Verdana" pitchFamily="34" charset="0"/>
              </a:rPr>
              <a:t>²</a:t>
            </a:r>
            <a:r>
              <a:rPr lang="en-US" dirty="0" smtClean="0">
                <a:latin typeface="Verdana" pitchFamily="34" charset="0"/>
              </a:rPr>
              <a:t>-x</a:t>
            </a:r>
            <a:r>
              <a:rPr lang="ru-RU" dirty="0" smtClean="0">
                <a:latin typeface="Verdana" pitchFamily="34" charset="0"/>
              </a:rPr>
              <a:t>²</a:t>
            </a:r>
            <a:r>
              <a:rPr lang="en-US" dirty="0" smtClean="0">
                <a:latin typeface="Verdana" pitchFamily="34" charset="0"/>
              </a:rPr>
              <a:t>2(x-1)(x-1)’]/(x-1)</a:t>
            </a:r>
            <a:r>
              <a:rPr lang="en-US" baseline="30000" dirty="0" smtClean="0">
                <a:latin typeface="Verdana" pitchFamily="34" charset="0"/>
              </a:rPr>
              <a:t>4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latin typeface="Verdana" pitchFamily="34" charset="0"/>
              </a:rPr>
              <a:t>      =[2x</a:t>
            </a:r>
            <a:r>
              <a:rPr lang="ru-RU" dirty="0" smtClean="0">
                <a:latin typeface="Verdana" pitchFamily="34" charset="0"/>
              </a:rPr>
              <a:t>²</a:t>
            </a:r>
            <a:r>
              <a:rPr lang="en-US" dirty="0" smtClean="0">
                <a:latin typeface="Verdana" pitchFamily="34" charset="0"/>
              </a:rPr>
              <a:t>-2x-2x</a:t>
            </a:r>
            <a:r>
              <a:rPr lang="ru-RU" dirty="0" smtClean="0">
                <a:latin typeface="Verdana" pitchFamily="34" charset="0"/>
              </a:rPr>
              <a:t>²</a:t>
            </a:r>
            <a:r>
              <a:rPr lang="en-US" dirty="0" smtClean="0">
                <a:latin typeface="Verdana" pitchFamily="34" charset="0"/>
              </a:rPr>
              <a:t>]/(x-1)</a:t>
            </a:r>
            <a:r>
              <a:rPr lang="en-US" baseline="30000" dirty="0" smtClean="0">
                <a:latin typeface="Verdana" pitchFamily="34" charset="0"/>
              </a:rPr>
              <a:t>3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baseline="30000" dirty="0" smtClean="0">
                <a:latin typeface="Verdana" pitchFamily="34" charset="0"/>
              </a:rPr>
              <a:t>         </a:t>
            </a:r>
            <a:r>
              <a:rPr lang="en-US" dirty="0" smtClean="0">
                <a:latin typeface="Verdana" pitchFamily="34" charset="0"/>
              </a:rPr>
              <a:t>=[-2x]/(x-1)</a:t>
            </a:r>
            <a:r>
              <a:rPr lang="en-US" baseline="30000" dirty="0" smtClean="0">
                <a:latin typeface="Verdana" pitchFamily="34" charset="0"/>
              </a:rPr>
              <a:t>3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latin typeface="Verdana" pitchFamily="34" charset="0"/>
              </a:rPr>
              <a:t>      F’(x)=0          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latin typeface="Verdana" pitchFamily="34" charset="0"/>
              </a:rPr>
              <a:t>			   </a:t>
            </a:r>
            <a:r>
              <a:rPr lang="bg-BG" b="1" u="sng" dirty="0" smtClean="0"/>
              <a:t>↘</a:t>
            </a:r>
            <a:r>
              <a:rPr lang="bg-BG" u="sng" dirty="0" smtClean="0"/>
              <a:t> </a:t>
            </a:r>
            <a:r>
              <a:rPr lang="en-US" u="sng" dirty="0" smtClean="0"/>
              <a:t>-</a:t>
            </a:r>
            <a:r>
              <a:rPr lang="bg-BG" b="1" u="sng" dirty="0" smtClean="0"/>
              <a:t>↘</a:t>
            </a:r>
            <a:r>
              <a:rPr lang="bg-BG" u="sng" dirty="0" smtClean="0"/>
              <a:t> </a:t>
            </a:r>
            <a:r>
              <a:rPr lang="en-US" u="sng" dirty="0" smtClean="0">
                <a:latin typeface="Verdana" pitchFamily="34" charset="0"/>
              </a:rPr>
              <a:t>  </a:t>
            </a:r>
            <a:r>
              <a:rPr lang="en-US" dirty="0" smtClean="0">
                <a:latin typeface="Verdana" pitchFamily="34" charset="0"/>
              </a:rPr>
              <a:t>.</a:t>
            </a:r>
            <a:r>
              <a:rPr lang="en-US" u="sng" dirty="0" smtClean="0">
                <a:latin typeface="Verdana" pitchFamily="34" charset="0"/>
              </a:rPr>
              <a:t>   </a:t>
            </a:r>
            <a:r>
              <a:rPr lang="bg-BG" b="1" u="sng" dirty="0" smtClean="0"/>
              <a:t>↗</a:t>
            </a:r>
            <a:r>
              <a:rPr lang="bg-BG" u="sng" dirty="0" smtClean="0"/>
              <a:t> </a:t>
            </a:r>
            <a:r>
              <a:rPr lang="en-US" u="sng" dirty="0" smtClean="0"/>
              <a:t>+</a:t>
            </a:r>
            <a:r>
              <a:rPr lang="bg-BG" b="1" u="sng" dirty="0" smtClean="0"/>
              <a:t>↗</a:t>
            </a:r>
            <a:r>
              <a:rPr lang="bg-BG" u="sng" dirty="0" smtClean="0"/>
              <a:t> </a:t>
            </a:r>
            <a:r>
              <a:rPr lang="en-US" u="sng" dirty="0" smtClean="0"/>
              <a:t>  </a:t>
            </a:r>
            <a:r>
              <a:rPr lang="en-US" baseline="-25000" dirty="0" smtClean="0"/>
              <a:t>o</a:t>
            </a:r>
            <a:r>
              <a:rPr lang="en-US" u="sng" dirty="0" smtClean="0"/>
              <a:t>    </a:t>
            </a:r>
            <a:r>
              <a:rPr lang="bg-BG" b="1" u="sng" dirty="0" smtClean="0"/>
              <a:t>↘</a:t>
            </a:r>
            <a:r>
              <a:rPr lang="bg-BG" u="sng" dirty="0" smtClean="0"/>
              <a:t> </a:t>
            </a:r>
            <a:r>
              <a:rPr lang="en-US" u="sng" dirty="0" smtClean="0"/>
              <a:t>-</a:t>
            </a:r>
            <a:r>
              <a:rPr lang="bg-BG" b="1" u="sng" dirty="0" smtClean="0"/>
              <a:t>↘</a:t>
            </a:r>
            <a:r>
              <a:rPr lang="bg-BG" dirty="0" smtClean="0"/>
              <a:t> </a:t>
            </a:r>
            <a:endParaRPr lang="en-US" dirty="0" smtClean="0">
              <a:latin typeface="Verdan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latin typeface="Verdana" pitchFamily="34" charset="0"/>
              </a:rPr>
              <a:t>                       0          1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latin typeface="Verdana" pitchFamily="34" charset="0"/>
              </a:rPr>
              <a:t>    </a:t>
            </a:r>
            <a:r>
              <a:rPr lang="bg-BG" dirty="0" smtClean="0">
                <a:latin typeface="Verdana" pitchFamily="34" charset="0"/>
              </a:rPr>
              <a:t>Лок. мин</a:t>
            </a:r>
            <a:r>
              <a:rPr lang="en-US" dirty="0" smtClean="0">
                <a:latin typeface="Verdana" pitchFamily="34" charset="0"/>
              </a:rPr>
              <a:t>.: x=0, y=0</a:t>
            </a:r>
            <a:endParaRPr lang="bg-BG" dirty="0" smtClean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979712" y="457200"/>
            <a:ext cx="7011888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bg-BG" dirty="0"/>
              <a:t>Втора производна</a:t>
            </a:r>
            <a:r>
              <a:rPr lang="en-US" dirty="0"/>
              <a:t> </a:t>
            </a:r>
            <a:r>
              <a:rPr lang="bg-BG" dirty="0" smtClean="0"/>
              <a:t>❤</a:t>
            </a:r>
            <a:endParaRPr lang="bg-BG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331913" y="1484313"/>
            <a:ext cx="8947150" cy="4525962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Verdana" pitchFamily="34" charset="0"/>
              </a:rPr>
              <a:t>F’’(x)=[(-2x)’(x-1)</a:t>
            </a:r>
            <a:r>
              <a:rPr lang="en-US" sz="2800" baseline="30000" dirty="0" smtClean="0">
                <a:latin typeface="Verdana" pitchFamily="34" charset="0"/>
              </a:rPr>
              <a:t>3</a:t>
            </a:r>
            <a:r>
              <a:rPr lang="en-US" sz="2800" dirty="0" smtClean="0">
                <a:latin typeface="Verdana" pitchFamily="34" charset="0"/>
              </a:rPr>
              <a:t>+2x((x-1)</a:t>
            </a:r>
            <a:r>
              <a:rPr lang="en-US" sz="2800" baseline="30000" dirty="0" smtClean="0">
                <a:latin typeface="Verdana" pitchFamily="34" charset="0"/>
              </a:rPr>
              <a:t>3</a:t>
            </a:r>
            <a:r>
              <a:rPr lang="en-US" sz="2800" dirty="0" smtClean="0">
                <a:latin typeface="Verdana" pitchFamily="34" charset="0"/>
              </a:rPr>
              <a:t>)’]/(x-1)</a:t>
            </a:r>
            <a:r>
              <a:rPr lang="en-US" sz="2800" baseline="30000" dirty="0" smtClean="0">
                <a:latin typeface="Verdana" pitchFamily="34" charset="0"/>
              </a:rPr>
              <a:t>6 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aseline="30000" dirty="0" smtClean="0">
                <a:latin typeface="Verdana" pitchFamily="34" charset="0"/>
              </a:rPr>
              <a:t>		</a:t>
            </a:r>
            <a:r>
              <a:rPr lang="en-US" sz="2800" dirty="0" smtClean="0">
                <a:latin typeface="Verdana" pitchFamily="34" charset="0"/>
              </a:rPr>
              <a:t>=[-2(x-1)</a:t>
            </a:r>
            <a:r>
              <a:rPr lang="en-US" sz="2800" baseline="30000" dirty="0" smtClean="0">
                <a:latin typeface="Verdana" pitchFamily="34" charset="0"/>
              </a:rPr>
              <a:t>3</a:t>
            </a:r>
            <a:r>
              <a:rPr lang="en-US" sz="2800" dirty="0" smtClean="0">
                <a:latin typeface="Verdana" pitchFamily="34" charset="0"/>
              </a:rPr>
              <a:t>+2x3(x-1)</a:t>
            </a:r>
            <a:r>
              <a:rPr lang="en-US" sz="2800" baseline="30000" dirty="0" smtClean="0">
                <a:latin typeface="Verdana" pitchFamily="34" charset="0"/>
              </a:rPr>
              <a:t>2</a:t>
            </a:r>
            <a:r>
              <a:rPr lang="en-US" sz="2800" dirty="0" smtClean="0">
                <a:latin typeface="Verdana" pitchFamily="34" charset="0"/>
              </a:rPr>
              <a:t>(x-1)’]/(x-1)</a:t>
            </a:r>
            <a:r>
              <a:rPr lang="en-US" sz="2800" baseline="30000" dirty="0" smtClean="0">
                <a:latin typeface="Verdana" pitchFamily="34" charset="0"/>
              </a:rPr>
              <a:t>6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aseline="30000" dirty="0" smtClean="0">
                <a:latin typeface="Verdana" pitchFamily="34" charset="0"/>
              </a:rPr>
              <a:t>		</a:t>
            </a:r>
            <a:r>
              <a:rPr lang="en-US" sz="2800" dirty="0" smtClean="0">
                <a:latin typeface="Verdana" pitchFamily="34" charset="0"/>
              </a:rPr>
              <a:t>=[-2x+2+6x]/(x-1)</a:t>
            </a:r>
            <a:r>
              <a:rPr lang="en-US" sz="2800" baseline="30000" dirty="0" smtClean="0">
                <a:latin typeface="Verdana" pitchFamily="34" charset="0"/>
              </a:rPr>
              <a:t>4</a:t>
            </a:r>
            <a:endParaRPr lang="en-US" sz="2800" dirty="0" smtClean="0">
              <a:latin typeface="Verdan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Verdana" pitchFamily="34" charset="0"/>
              </a:rPr>
              <a:t>		=[4x+2]/(x-1)</a:t>
            </a:r>
            <a:r>
              <a:rPr lang="en-US" sz="2800" baseline="30000" dirty="0" smtClean="0">
                <a:latin typeface="Verdana" pitchFamily="34" charset="0"/>
              </a:rPr>
              <a:t>4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sz="2800" baseline="30000" dirty="0" smtClean="0">
              <a:latin typeface="Verdan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Verdana" pitchFamily="34" charset="0"/>
              </a:rPr>
              <a:t>   F”(x)=0		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Verdana" pitchFamily="34" charset="0"/>
              </a:rPr>
              <a:t> 				</a:t>
            </a:r>
            <a:r>
              <a:rPr lang="en-US" sz="2800" u="sng" dirty="0" smtClean="0">
                <a:latin typeface="Verdana" pitchFamily="34" charset="0"/>
              </a:rPr>
              <a:t> -</a:t>
            </a:r>
            <a:r>
              <a:rPr lang="bg-BG" u="sng" dirty="0" smtClean="0">
                <a:latin typeface="Verdana" pitchFamily="34" charset="0"/>
              </a:rPr>
              <a:t>╭╮</a:t>
            </a:r>
            <a:r>
              <a:rPr lang="bg-BG" u="sng" dirty="0" smtClean="0"/>
              <a:t> </a:t>
            </a:r>
            <a:r>
              <a:rPr lang="en-US" u="sng" dirty="0" smtClean="0"/>
              <a:t>  </a:t>
            </a:r>
            <a:r>
              <a:rPr lang="en-US" dirty="0" smtClean="0"/>
              <a:t>.</a:t>
            </a:r>
            <a:r>
              <a:rPr lang="en-US" u="sng" dirty="0" smtClean="0"/>
              <a:t>    </a:t>
            </a:r>
            <a:r>
              <a:rPr lang="en-US" sz="2800" u="sng" dirty="0" smtClean="0">
                <a:latin typeface="Verdana" pitchFamily="34" charset="0"/>
              </a:rPr>
              <a:t>+</a:t>
            </a:r>
            <a:r>
              <a:rPr lang="bg-BG" u="sng" dirty="0" smtClean="0">
                <a:latin typeface="Verdana" pitchFamily="34" charset="0"/>
              </a:rPr>
              <a:t>╰╯</a:t>
            </a:r>
            <a:r>
              <a:rPr lang="en-US" sz="2800" u="sng" dirty="0" smtClean="0">
                <a:latin typeface="Verdana" pitchFamily="34" charset="0"/>
              </a:rPr>
              <a:t>  </a:t>
            </a:r>
            <a:r>
              <a:rPr lang="en-US" sz="2800" baseline="-25000" dirty="0" smtClean="0">
                <a:latin typeface="Verdana" pitchFamily="34" charset="0"/>
              </a:rPr>
              <a:t>o</a:t>
            </a:r>
            <a:r>
              <a:rPr lang="en-US" sz="2800" u="sng" dirty="0" smtClean="0">
                <a:latin typeface="Verdana" pitchFamily="34" charset="0"/>
              </a:rPr>
              <a:t>   +</a:t>
            </a:r>
            <a:r>
              <a:rPr lang="bg-BG" u="sng" dirty="0" smtClean="0"/>
              <a:t>╰╯</a:t>
            </a:r>
            <a:r>
              <a:rPr lang="bg-BG" dirty="0" smtClean="0"/>
              <a:t> </a:t>
            </a:r>
            <a:endParaRPr lang="en-US" dirty="0" smtClean="0">
              <a:latin typeface="Verdana" pitchFamily="34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dirty="0" smtClean="0">
                <a:latin typeface="Verdana" pitchFamily="34" charset="0"/>
              </a:rPr>
              <a:t>                       </a:t>
            </a:r>
            <a:r>
              <a:rPr lang="en-US" sz="2800" dirty="0" smtClean="0">
                <a:latin typeface="Verdana" pitchFamily="34" charset="0"/>
              </a:rPr>
              <a:t>-1/2           1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bg-BG" sz="2800" dirty="0" smtClean="0">
                <a:latin typeface="Verdana" pitchFamily="34" charset="0"/>
              </a:rPr>
              <a:t>Инфл</a:t>
            </a:r>
            <a:r>
              <a:rPr lang="en-US" sz="2800" dirty="0" smtClean="0">
                <a:latin typeface="Verdana" pitchFamily="34" charset="0"/>
              </a:rPr>
              <a:t>.</a:t>
            </a:r>
            <a:r>
              <a:rPr lang="bg-BG" sz="2800" dirty="0" smtClean="0">
                <a:latin typeface="Verdana" pitchFamily="34" charset="0"/>
              </a:rPr>
              <a:t> т. </a:t>
            </a:r>
            <a:r>
              <a:rPr lang="en-US" sz="2800" dirty="0" smtClean="0">
                <a:latin typeface="Verdana" pitchFamily="34" charset="0"/>
              </a:rPr>
              <a:t>: x=-1/2, y=1/9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43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43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43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458938" y="476672"/>
            <a:ext cx="7875984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bg-BG" dirty="0"/>
              <a:t>Асимптоти и други вкусотийки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835150" y="1628775"/>
            <a:ext cx="3898900" cy="4525963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dirty="0" err="1" smtClean="0"/>
              <a:t>lim</a:t>
            </a:r>
            <a:r>
              <a:rPr lang="en-US" dirty="0" smtClean="0"/>
              <a:t> x</a:t>
            </a:r>
            <a:r>
              <a:rPr lang="ru-RU" dirty="0" smtClean="0"/>
              <a:t>²/(</a:t>
            </a:r>
            <a:r>
              <a:rPr lang="en-US" dirty="0" smtClean="0"/>
              <a:t>x</a:t>
            </a:r>
            <a:r>
              <a:rPr lang="ru-RU" dirty="0" smtClean="0"/>
              <a:t>-1)²</a:t>
            </a:r>
            <a:r>
              <a:rPr lang="en-US" dirty="0" smtClean="0"/>
              <a:t> 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sz="2000" dirty="0" smtClean="0"/>
              <a:t>x</a:t>
            </a:r>
            <a:r>
              <a:rPr lang="bg-BG" sz="2000" dirty="0" smtClean="0"/>
              <a:t>→±∞</a:t>
            </a:r>
            <a:endParaRPr lang="en-US" sz="2000" dirty="0" smtClean="0"/>
          </a:p>
          <a:p>
            <a:pPr>
              <a:spcBef>
                <a:spcPct val="0"/>
              </a:spcBef>
              <a:buFontTx/>
              <a:buNone/>
            </a:pPr>
            <a:r>
              <a:rPr lang="en-US" dirty="0" smtClean="0"/>
              <a:t>=</a:t>
            </a:r>
            <a:r>
              <a:rPr lang="en-US" dirty="0" err="1" smtClean="0"/>
              <a:t>lim</a:t>
            </a:r>
            <a:r>
              <a:rPr lang="en-US" dirty="0" smtClean="0"/>
              <a:t> x</a:t>
            </a:r>
            <a:r>
              <a:rPr lang="ru-RU" dirty="0" smtClean="0"/>
              <a:t>²/</a:t>
            </a:r>
            <a:r>
              <a:rPr lang="en-US" dirty="0" smtClean="0"/>
              <a:t>x</a:t>
            </a:r>
            <a:r>
              <a:rPr lang="en-US" baseline="30000" dirty="0" smtClean="0"/>
              <a:t>2</a:t>
            </a:r>
            <a:r>
              <a:rPr lang="ru-RU" dirty="0" smtClean="0"/>
              <a:t>(</a:t>
            </a:r>
            <a:r>
              <a:rPr lang="en-US" dirty="0" smtClean="0"/>
              <a:t>1</a:t>
            </a:r>
            <a:r>
              <a:rPr lang="ru-RU" dirty="0" smtClean="0"/>
              <a:t>-1</a:t>
            </a:r>
            <a:r>
              <a:rPr lang="en-US" dirty="0" smtClean="0"/>
              <a:t>/x</a:t>
            </a:r>
            <a:r>
              <a:rPr lang="ru-RU" dirty="0" smtClean="0"/>
              <a:t>)²</a:t>
            </a:r>
            <a:r>
              <a:rPr lang="en-US" dirty="0" smtClean="0"/>
              <a:t>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dirty="0" smtClean="0"/>
              <a:t>   </a:t>
            </a:r>
            <a:r>
              <a:rPr lang="en-US" sz="2000" dirty="0" smtClean="0"/>
              <a:t>x</a:t>
            </a:r>
            <a:r>
              <a:rPr lang="bg-BG" sz="2000" dirty="0" smtClean="0"/>
              <a:t>→±∞</a:t>
            </a:r>
            <a:endParaRPr lang="en-US" sz="2000" dirty="0" smtClean="0"/>
          </a:p>
          <a:p>
            <a:pPr>
              <a:spcBef>
                <a:spcPct val="0"/>
              </a:spcBef>
              <a:buFontTx/>
              <a:buNone/>
            </a:pPr>
            <a:r>
              <a:rPr lang="en-US" dirty="0" smtClean="0"/>
              <a:t>= </a:t>
            </a:r>
            <a:r>
              <a:rPr lang="en-US" dirty="0" err="1" smtClean="0"/>
              <a:t>lim</a:t>
            </a:r>
            <a:r>
              <a:rPr lang="en-US" dirty="0" smtClean="0"/>
              <a:t> 1/(1-1/x)</a:t>
            </a:r>
            <a:r>
              <a:rPr lang="en-US" baseline="30000" dirty="0" smtClean="0"/>
              <a:t>2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bg-BG" dirty="0" smtClean="0"/>
              <a:t>   </a:t>
            </a:r>
            <a:r>
              <a:rPr lang="bg-BG" sz="2000" dirty="0" smtClean="0"/>
              <a:t> </a:t>
            </a:r>
            <a:r>
              <a:rPr lang="en-US" sz="2000" dirty="0" smtClean="0"/>
              <a:t>x</a:t>
            </a:r>
            <a:r>
              <a:rPr lang="bg-BG" sz="2000" dirty="0" smtClean="0"/>
              <a:t>→±∞ </a:t>
            </a:r>
            <a:endParaRPr lang="en-US" sz="2000" dirty="0" smtClean="0"/>
          </a:p>
          <a:p>
            <a:pPr>
              <a:spcBef>
                <a:spcPct val="0"/>
              </a:spcBef>
              <a:buFontTx/>
              <a:buNone/>
            </a:pPr>
            <a:r>
              <a:rPr lang="en-US" dirty="0" smtClean="0"/>
              <a:t>=1</a:t>
            </a:r>
            <a:endParaRPr lang="bg-BG" dirty="0" smtClean="0"/>
          </a:p>
        </p:txBody>
      </p:sp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5641975" y="1695450"/>
            <a:ext cx="3692525" cy="1570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bg-BG" sz="3200" dirty="0">
                <a:solidFill>
                  <a:schemeClr val="tx2"/>
                </a:solidFill>
                <a:latin typeface="+mn-lt"/>
                <a:cs typeface="+mn-cs"/>
              </a:rPr>
              <a:t>При у=1 има хоризонтална асимптота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  <p:bldP spid="717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403648" y="476672"/>
            <a:ext cx="8686800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bg-BG" dirty="0"/>
              <a:t>Асимптоти и други вкусотийки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1608138" y="1557338"/>
            <a:ext cx="3827462" cy="4525962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err="1" smtClean="0"/>
              <a:t>lim</a:t>
            </a:r>
            <a:r>
              <a:rPr lang="en-US" dirty="0" smtClean="0"/>
              <a:t> x</a:t>
            </a:r>
            <a:r>
              <a:rPr lang="ru-RU" dirty="0" smtClean="0"/>
              <a:t>²/(</a:t>
            </a:r>
            <a:r>
              <a:rPr lang="en-US" dirty="0" smtClean="0"/>
              <a:t>x</a:t>
            </a:r>
            <a:r>
              <a:rPr lang="ru-RU" dirty="0" smtClean="0"/>
              <a:t>-1)²</a:t>
            </a:r>
            <a:r>
              <a:rPr lang="en-US" dirty="0" smtClean="0"/>
              <a:t> </a:t>
            </a:r>
          </a:p>
          <a:p>
            <a:pPr>
              <a:buFontTx/>
              <a:buNone/>
            </a:pPr>
            <a:r>
              <a:rPr lang="en-US" sz="1600" b="1" dirty="0" smtClean="0"/>
              <a:t>x </a:t>
            </a:r>
            <a:r>
              <a:rPr lang="bg-BG" sz="1600" b="1" dirty="0" smtClean="0"/>
              <a:t>→</a:t>
            </a:r>
            <a:r>
              <a:rPr lang="en-US" sz="1600" b="1" dirty="0" smtClean="0"/>
              <a:t>1</a:t>
            </a:r>
          </a:p>
          <a:p>
            <a:pPr>
              <a:buFontTx/>
              <a:buNone/>
            </a:pPr>
            <a:r>
              <a:rPr lang="en-US" sz="1600" b="1" dirty="0" smtClean="0"/>
              <a:t>x &gt; 1</a:t>
            </a:r>
          </a:p>
          <a:p>
            <a:pPr>
              <a:buFontTx/>
              <a:buNone/>
            </a:pPr>
            <a:r>
              <a:rPr lang="en-US" dirty="0" smtClean="0"/>
              <a:t>=</a:t>
            </a:r>
            <a:r>
              <a:rPr lang="en-US" dirty="0" err="1" smtClean="0"/>
              <a:t>lim</a:t>
            </a:r>
            <a:r>
              <a:rPr lang="en-US" dirty="0" smtClean="0"/>
              <a:t>(1+</a:t>
            </a:r>
            <a:r>
              <a:rPr lang="bg-BG" dirty="0" smtClean="0"/>
              <a:t>ε</a:t>
            </a:r>
            <a:r>
              <a:rPr lang="en-US" dirty="0" smtClean="0"/>
              <a:t>)</a:t>
            </a:r>
            <a:r>
              <a:rPr lang="en-US" baseline="30000" dirty="0" smtClean="0"/>
              <a:t>2</a:t>
            </a:r>
            <a:r>
              <a:rPr lang="en-US" dirty="0" smtClean="0"/>
              <a:t>/(1+ </a:t>
            </a:r>
            <a:r>
              <a:rPr lang="bg-BG" dirty="0" smtClean="0"/>
              <a:t>ε</a:t>
            </a:r>
            <a:r>
              <a:rPr lang="en-US" dirty="0" smtClean="0"/>
              <a:t>-1)</a:t>
            </a:r>
            <a:r>
              <a:rPr lang="en-US" baseline="30000" dirty="0" smtClean="0"/>
              <a:t>2</a:t>
            </a:r>
          </a:p>
          <a:p>
            <a:pPr>
              <a:buFontTx/>
              <a:buNone/>
            </a:pPr>
            <a:r>
              <a:rPr lang="en-US" sz="1600" dirty="0" smtClean="0"/>
              <a:t>     </a:t>
            </a:r>
            <a:r>
              <a:rPr lang="bg-BG" sz="1600" b="1" dirty="0" smtClean="0"/>
              <a:t>ε</a:t>
            </a:r>
            <a:r>
              <a:rPr lang="en-US" sz="1600" b="1" dirty="0" smtClean="0"/>
              <a:t> </a:t>
            </a:r>
            <a:r>
              <a:rPr lang="bg-BG" sz="1600" b="1" dirty="0" smtClean="0"/>
              <a:t>→</a:t>
            </a:r>
            <a:r>
              <a:rPr lang="en-US" sz="1600" b="1" dirty="0" smtClean="0"/>
              <a:t>0</a:t>
            </a:r>
          </a:p>
          <a:p>
            <a:pPr>
              <a:buFontTx/>
              <a:buNone/>
            </a:pPr>
            <a:r>
              <a:rPr lang="en-US" sz="1600" b="1" dirty="0" smtClean="0"/>
              <a:t>     </a:t>
            </a:r>
            <a:r>
              <a:rPr lang="bg-BG" sz="1600" b="1" dirty="0" smtClean="0"/>
              <a:t>ε</a:t>
            </a:r>
            <a:r>
              <a:rPr lang="en-US" sz="1600" b="1" dirty="0" smtClean="0"/>
              <a:t> &gt; 0</a:t>
            </a:r>
            <a:endParaRPr lang="en-US" b="1" baseline="30000" dirty="0" smtClean="0"/>
          </a:p>
          <a:p>
            <a:pPr>
              <a:buFontTx/>
              <a:buNone/>
            </a:pPr>
            <a:r>
              <a:rPr lang="en-US" dirty="0" smtClean="0"/>
              <a:t>= </a:t>
            </a:r>
            <a:r>
              <a:rPr lang="bg-BG" dirty="0" smtClean="0"/>
              <a:t>∞</a:t>
            </a:r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5435600" y="1557338"/>
            <a:ext cx="3908425" cy="2922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sz="3200" dirty="0" err="1">
                <a:solidFill>
                  <a:schemeClr val="tx2"/>
                </a:solidFill>
                <a:latin typeface="+mn-lt"/>
                <a:cs typeface="+mn-cs"/>
              </a:rPr>
              <a:t>lim</a:t>
            </a:r>
            <a:r>
              <a:rPr lang="en-US" sz="3200" dirty="0">
                <a:solidFill>
                  <a:schemeClr val="tx2"/>
                </a:solidFill>
                <a:latin typeface="+mn-lt"/>
                <a:cs typeface="+mn-cs"/>
              </a:rPr>
              <a:t> x</a:t>
            </a:r>
            <a:r>
              <a:rPr lang="ru-RU" sz="3200" dirty="0">
                <a:solidFill>
                  <a:schemeClr val="tx2"/>
                </a:solidFill>
                <a:latin typeface="+mn-lt"/>
                <a:cs typeface="+mn-cs"/>
              </a:rPr>
              <a:t>²/(</a:t>
            </a:r>
            <a:r>
              <a:rPr lang="en-US" sz="3200" dirty="0">
                <a:solidFill>
                  <a:schemeClr val="tx2"/>
                </a:solidFill>
                <a:latin typeface="+mn-lt"/>
                <a:cs typeface="+mn-cs"/>
              </a:rPr>
              <a:t>x</a:t>
            </a:r>
            <a:r>
              <a:rPr lang="ru-RU" sz="3200" dirty="0">
                <a:solidFill>
                  <a:schemeClr val="tx2"/>
                </a:solidFill>
                <a:latin typeface="+mn-lt"/>
                <a:cs typeface="+mn-cs"/>
              </a:rPr>
              <a:t>-1)²</a:t>
            </a:r>
            <a:r>
              <a:rPr lang="en-US" sz="3200" dirty="0">
                <a:solidFill>
                  <a:schemeClr val="tx2"/>
                </a:solidFill>
                <a:latin typeface="+mn-lt"/>
                <a:cs typeface="+mn-cs"/>
              </a:rPr>
              <a:t> 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sz="1600" b="1" dirty="0">
                <a:solidFill>
                  <a:schemeClr val="tx2"/>
                </a:solidFill>
                <a:latin typeface="+mn-lt"/>
                <a:cs typeface="+mn-cs"/>
              </a:rPr>
              <a:t>x </a:t>
            </a:r>
            <a:r>
              <a:rPr lang="bg-BG" sz="1600" b="1" dirty="0">
                <a:solidFill>
                  <a:schemeClr val="tx2"/>
                </a:solidFill>
                <a:latin typeface="+mn-lt"/>
                <a:cs typeface="+mn-cs"/>
              </a:rPr>
              <a:t>→</a:t>
            </a:r>
            <a:r>
              <a:rPr lang="en-US" sz="1600" b="1" dirty="0">
                <a:solidFill>
                  <a:schemeClr val="tx2"/>
                </a:solidFill>
                <a:latin typeface="+mn-lt"/>
                <a:cs typeface="+mn-cs"/>
              </a:rPr>
              <a:t>1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sz="1600" b="1" dirty="0">
                <a:solidFill>
                  <a:schemeClr val="tx2"/>
                </a:solidFill>
                <a:latin typeface="+mn-lt"/>
                <a:cs typeface="+mn-cs"/>
              </a:rPr>
              <a:t>x &lt; </a:t>
            </a:r>
            <a:r>
              <a:rPr lang="en-US" sz="1600" b="1" dirty="0" smtClean="0">
                <a:solidFill>
                  <a:schemeClr val="tx2"/>
                </a:solidFill>
                <a:latin typeface="+mn-lt"/>
                <a:cs typeface="+mn-cs"/>
              </a:rPr>
              <a:t>1</a:t>
            </a:r>
            <a:endParaRPr lang="en-US" sz="1600" b="1" dirty="0">
              <a:solidFill>
                <a:schemeClr val="tx2"/>
              </a:solidFill>
              <a:latin typeface="+mn-lt"/>
              <a:cs typeface="+mn-cs"/>
            </a:endParaRP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sz="3200" dirty="0">
                <a:solidFill>
                  <a:schemeClr val="tx2"/>
                </a:solidFill>
                <a:latin typeface="+mn-lt"/>
                <a:cs typeface="+mn-cs"/>
              </a:rPr>
              <a:t>=</a:t>
            </a:r>
            <a:r>
              <a:rPr lang="en-US" sz="3200" dirty="0" err="1">
                <a:solidFill>
                  <a:schemeClr val="tx2"/>
                </a:solidFill>
                <a:latin typeface="+mn-lt"/>
                <a:cs typeface="+mn-cs"/>
              </a:rPr>
              <a:t>lim</a:t>
            </a:r>
            <a:r>
              <a:rPr lang="en-US" sz="3200" dirty="0">
                <a:solidFill>
                  <a:schemeClr val="tx2"/>
                </a:solidFill>
                <a:latin typeface="+mn-lt"/>
                <a:cs typeface="+mn-cs"/>
              </a:rPr>
              <a:t>(1-</a:t>
            </a:r>
            <a:r>
              <a:rPr lang="bg-BG" sz="3200" dirty="0">
                <a:solidFill>
                  <a:schemeClr val="tx2"/>
                </a:solidFill>
                <a:latin typeface="+mn-lt"/>
                <a:cs typeface="+mn-cs"/>
              </a:rPr>
              <a:t>ε</a:t>
            </a:r>
            <a:r>
              <a:rPr lang="en-US" sz="3200" dirty="0">
                <a:solidFill>
                  <a:schemeClr val="tx2"/>
                </a:solidFill>
                <a:latin typeface="+mn-lt"/>
                <a:cs typeface="+mn-cs"/>
              </a:rPr>
              <a:t>)</a:t>
            </a:r>
            <a:r>
              <a:rPr lang="en-US" sz="3200" baseline="30000" dirty="0">
                <a:solidFill>
                  <a:schemeClr val="tx2"/>
                </a:solidFill>
                <a:latin typeface="+mn-lt"/>
                <a:cs typeface="+mn-cs"/>
              </a:rPr>
              <a:t>2</a:t>
            </a:r>
            <a:r>
              <a:rPr lang="en-US" sz="3200" dirty="0">
                <a:solidFill>
                  <a:schemeClr val="tx2"/>
                </a:solidFill>
                <a:latin typeface="+mn-lt"/>
                <a:cs typeface="+mn-cs"/>
              </a:rPr>
              <a:t>/(1- </a:t>
            </a:r>
            <a:r>
              <a:rPr lang="bg-BG" sz="3200" dirty="0">
                <a:solidFill>
                  <a:schemeClr val="tx2"/>
                </a:solidFill>
                <a:latin typeface="+mn-lt"/>
                <a:cs typeface="+mn-cs"/>
              </a:rPr>
              <a:t>ε</a:t>
            </a:r>
            <a:r>
              <a:rPr lang="en-US" sz="3200" dirty="0">
                <a:solidFill>
                  <a:schemeClr val="tx2"/>
                </a:solidFill>
                <a:latin typeface="+mn-lt"/>
                <a:cs typeface="+mn-cs"/>
              </a:rPr>
              <a:t>-1)</a:t>
            </a:r>
            <a:r>
              <a:rPr lang="en-US" sz="3200" baseline="30000" dirty="0">
                <a:solidFill>
                  <a:schemeClr val="tx2"/>
                </a:solidFill>
                <a:latin typeface="+mn-lt"/>
                <a:cs typeface="+mn-cs"/>
              </a:rPr>
              <a:t>2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sz="1600" b="1" dirty="0">
                <a:solidFill>
                  <a:schemeClr val="tx2"/>
                </a:solidFill>
                <a:latin typeface="+mn-lt"/>
                <a:cs typeface="+mn-cs"/>
              </a:rPr>
              <a:t>     </a:t>
            </a:r>
            <a:r>
              <a:rPr lang="bg-BG" sz="1600" b="1" dirty="0">
                <a:solidFill>
                  <a:schemeClr val="tx2"/>
                </a:solidFill>
                <a:latin typeface="+mn-lt"/>
                <a:cs typeface="+mn-cs"/>
              </a:rPr>
              <a:t>ε</a:t>
            </a:r>
            <a:r>
              <a:rPr lang="en-US" sz="1600" b="1" dirty="0">
                <a:solidFill>
                  <a:schemeClr val="tx2"/>
                </a:solidFill>
                <a:latin typeface="+mn-lt"/>
                <a:cs typeface="+mn-cs"/>
              </a:rPr>
              <a:t> </a:t>
            </a:r>
            <a:r>
              <a:rPr lang="bg-BG" sz="1600" b="1" dirty="0">
                <a:solidFill>
                  <a:schemeClr val="tx2"/>
                </a:solidFill>
                <a:latin typeface="+mn-lt"/>
                <a:cs typeface="+mn-cs"/>
              </a:rPr>
              <a:t>→</a:t>
            </a:r>
            <a:r>
              <a:rPr lang="en-US" sz="1600" b="1" dirty="0">
                <a:solidFill>
                  <a:schemeClr val="tx2"/>
                </a:solidFill>
                <a:latin typeface="+mn-lt"/>
                <a:cs typeface="+mn-cs"/>
              </a:rPr>
              <a:t>0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sz="1600" b="1" dirty="0">
                <a:solidFill>
                  <a:schemeClr val="tx2"/>
                </a:solidFill>
                <a:latin typeface="+mn-lt"/>
                <a:cs typeface="+mn-cs"/>
              </a:rPr>
              <a:t>     </a:t>
            </a:r>
            <a:r>
              <a:rPr lang="bg-BG" sz="1600" b="1" dirty="0">
                <a:solidFill>
                  <a:schemeClr val="tx2"/>
                </a:solidFill>
                <a:latin typeface="+mn-lt"/>
                <a:cs typeface="+mn-cs"/>
              </a:rPr>
              <a:t>ε</a:t>
            </a:r>
            <a:r>
              <a:rPr lang="en-US" sz="1600" b="1" dirty="0">
                <a:solidFill>
                  <a:schemeClr val="tx2"/>
                </a:solidFill>
                <a:latin typeface="+mn-lt"/>
                <a:cs typeface="+mn-cs"/>
              </a:rPr>
              <a:t> &gt; 0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70000"/>
              <a:defRPr/>
            </a:pPr>
            <a:r>
              <a:rPr lang="en-US" sz="3200" dirty="0">
                <a:solidFill>
                  <a:schemeClr val="tx2"/>
                </a:solidFill>
                <a:latin typeface="+mn-lt"/>
                <a:cs typeface="+mn-cs"/>
              </a:rPr>
              <a:t>= </a:t>
            </a:r>
            <a:r>
              <a:rPr lang="bg-BG" sz="3200" dirty="0">
                <a:solidFill>
                  <a:schemeClr val="tx2"/>
                </a:solidFill>
                <a:latin typeface="+mn-lt"/>
                <a:cs typeface="+mn-cs"/>
              </a:rPr>
              <a:t>∞</a:t>
            </a:r>
          </a:p>
        </p:txBody>
      </p:sp>
      <p:sp>
        <p:nvSpPr>
          <p:cNvPr id="11269" name="Text Box 5"/>
          <p:cNvSpPr txBox="1">
            <a:spLocks noChangeArrowheads="1"/>
          </p:cNvSpPr>
          <p:nvPr/>
        </p:nvSpPr>
        <p:spPr bwMode="auto">
          <a:xfrm>
            <a:off x="1691680" y="5157788"/>
            <a:ext cx="700940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bg-BG" sz="3200" dirty="0">
                <a:solidFill>
                  <a:schemeClr val="tx2"/>
                </a:solidFill>
                <a:latin typeface="+mn-lt"/>
                <a:cs typeface="+mn-cs"/>
              </a:rPr>
              <a:t>При х=1 има вертикална асимптота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5435600" y="1484313"/>
            <a:ext cx="0" cy="32400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2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126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26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26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26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126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1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26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1475656" y="457200"/>
            <a:ext cx="7515944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bg-BG" dirty="0"/>
              <a:t>Асимптоти и други вкусотийки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2051720" y="1554163"/>
            <a:ext cx="6939880" cy="4525962"/>
          </a:xfrm>
        </p:spPr>
        <p:txBody>
          <a:bodyPr/>
          <a:lstStyle/>
          <a:p>
            <a:pPr>
              <a:spcBef>
                <a:spcPct val="0"/>
              </a:spcBef>
              <a:buFontTx/>
              <a:buNone/>
            </a:pPr>
            <a:r>
              <a:rPr lang="en-US" dirty="0" smtClean="0"/>
              <a:t>?</a:t>
            </a:r>
            <a:r>
              <a:rPr lang="en-US" dirty="0" err="1" smtClean="0"/>
              <a:t>lim</a:t>
            </a:r>
            <a:r>
              <a:rPr lang="en-US" dirty="0" smtClean="0"/>
              <a:t> x</a:t>
            </a:r>
            <a:r>
              <a:rPr lang="ru-RU" dirty="0" smtClean="0"/>
              <a:t>²/(</a:t>
            </a:r>
            <a:r>
              <a:rPr lang="en-US" dirty="0" smtClean="0"/>
              <a:t>x</a:t>
            </a:r>
            <a:r>
              <a:rPr lang="ru-RU" dirty="0" smtClean="0"/>
              <a:t>-1)²</a:t>
            </a:r>
            <a:r>
              <a:rPr lang="en-US" dirty="0" smtClean="0"/>
              <a:t>x = </a:t>
            </a:r>
            <a:r>
              <a:rPr lang="bg-BG" dirty="0" smtClean="0"/>
              <a:t>±∞</a:t>
            </a:r>
            <a:endParaRPr lang="en-US" dirty="0" smtClean="0"/>
          </a:p>
          <a:p>
            <a:pPr>
              <a:spcBef>
                <a:spcPct val="0"/>
              </a:spcBef>
              <a:buFontTx/>
              <a:buNone/>
            </a:pPr>
            <a:r>
              <a:rPr lang="en-US" dirty="0" smtClean="0"/>
              <a:t> x</a:t>
            </a:r>
            <a:r>
              <a:rPr lang="bg-BG" dirty="0" smtClean="0"/>
              <a:t>→±∞</a:t>
            </a:r>
            <a:endParaRPr lang="en-US" dirty="0" smtClean="0"/>
          </a:p>
          <a:p>
            <a:pPr>
              <a:spcBef>
                <a:spcPct val="0"/>
              </a:spcBef>
              <a:buFontTx/>
              <a:buNone/>
            </a:pPr>
            <a:endParaRPr lang="en-US" dirty="0" smtClean="0"/>
          </a:p>
          <a:p>
            <a:pPr>
              <a:spcBef>
                <a:spcPct val="0"/>
              </a:spcBef>
              <a:buFontTx/>
              <a:buNone/>
            </a:pPr>
            <a:r>
              <a:rPr lang="bg-BG" dirty="0" smtClean="0"/>
              <a:t>Няма наклонена асимптота.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563888" y="274638"/>
            <a:ext cx="5122911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bg-BG" dirty="0"/>
              <a:t>Таблица</a:t>
            </a:r>
          </a:p>
        </p:txBody>
      </p:sp>
      <p:graphicFrame>
        <p:nvGraphicFramePr>
          <p:cNvPr id="13351" name="Group 3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722149665"/>
              </p:ext>
            </p:extLst>
          </p:nvPr>
        </p:nvGraphicFramePr>
        <p:xfrm>
          <a:off x="1475657" y="1556792"/>
          <a:ext cx="7067127" cy="3600399"/>
        </p:xfrm>
        <a:graphic>
          <a:graphicData uri="http://schemas.openxmlformats.org/drawingml/2006/table">
            <a:tbl>
              <a:tblPr/>
              <a:tblGrid>
                <a:gridCol w="1413698"/>
                <a:gridCol w="1413698"/>
                <a:gridCol w="1412335"/>
                <a:gridCol w="1413698"/>
                <a:gridCol w="1413698"/>
              </a:tblGrid>
              <a:tr h="8926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 ∞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-1/2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+ ∞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26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F’(x)</a:t>
                      </a:r>
                      <a:endParaRPr kumimoji="0" lang="bg-BG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   -   -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   0  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+   </a:t>
                      </a:r>
                      <a:r>
                        <a:rPr lang="bg-BG" sz="2800" dirty="0" smtClean="0"/>
                        <a:t>∅ </a:t>
                      </a: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    -   -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914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</a:t>
                      </a: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’</a:t>
                      </a: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’(x)</a:t>
                      </a:r>
                      <a:endParaRPr kumimoji="0" lang="bg-BG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-   0  +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+   +   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+  </a:t>
                      </a:r>
                      <a:r>
                        <a:rPr lang="bg-BG" sz="2800" dirty="0" smtClean="0"/>
                        <a:t>∅</a:t>
                      </a: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+   +  +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35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Verdana" pitchFamily="34" charset="0"/>
                          <a:cs typeface="Arial" charset="0"/>
                        </a:rPr>
                        <a:t>F (x)</a:t>
                      </a:r>
                      <a:endParaRPr kumimoji="0" lang="bg-BG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↘</a:t>
                      </a: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1/9</a:t>
                      </a:r>
                      <a:r>
                        <a:rPr kumimoji="0" lang="bg-BG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↘</a:t>
                      </a:r>
                      <a:endParaRPr kumimoji="0" lang="bg-BG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↘</a:t>
                      </a: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0  </a:t>
                      </a:r>
                      <a:r>
                        <a:rPr kumimoji="0" lang="bg-BG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↗</a:t>
                      </a: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↗</a:t>
                      </a: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lang="bg-BG" sz="2800" dirty="0" smtClean="0"/>
                        <a:t>∅</a:t>
                      </a: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bg-BG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↘</a:t>
                      </a: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bg-BG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↘</a:t>
                      </a: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 </a:t>
                      </a:r>
                      <a:r>
                        <a:rPr kumimoji="0" lang="bg-BG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↘</a:t>
                      </a: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  <a:r>
                        <a:rPr kumimoji="0" lang="bg-BG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↘</a:t>
                      </a:r>
                      <a:r>
                        <a:rPr kumimoji="0" lang="bg-BG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635896" y="404664"/>
            <a:ext cx="4995664" cy="8382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 </a:t>
            </a:r>
            <a:r>
              <a:rPr lang="bg-BG" dirty="0" smtClean="0"/>
              <a:t>Графика</a:t>
            </a:r>
            <a:endParaRPr lang="bg-BG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628800"/>
            <a:ext cx="6433130" cy="381642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8" descr="majosudurjatel2000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189038" y="-531813"/>
            <a:ext cx="11339513" cy="7561263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>
          <a:xfrm>
            <a:off x="3203848" y="11289"/>
            <a:ext cx="3672408" cy="1143000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Bon </a:t>
            </a:r>
            <a:r>
              <a:rPr lang="en-US" dirty="0" err="1" smtClean="0"/>
              <a:t>appetit</a:t>
            </a:r>
            <a:r>
              <a:rPr lang="en-US" dirty="0" smtClean="0"/>
              <a:t>!</a:t>
            </a:r>
            <a:endParaRPr lang="bg-BG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889870"/>
            <a:ext cx="4536503" cy="269125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7127"/>
            <a:ext cx="5544616" cy="3118845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3284983"/>
            <a:ext cx="5464836" cy="3472447"/>
          </a:xfrm>
        </p:spPr>
      </p:pic>
    </p:spTree>
    <p:extLst>
      <p:ext uri="{BB962C8B-B14F-4D97-AF65-F5344CB8AC3E}">
        <p14:creationId xmlns:p14="http://schemas.microsoft.com/office/powerpoint/2010/main" val="2118841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08720"/>
            <a:ext cx="3600400" cy="5091727"/>
          </a:xfrm>
        </p:spPr>
      </p:pic>
      <p:pic>
        <p:nvPicPr>
          <p:cNvPr id="11" name="Content Placeholder 10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383386"/>
            <a:ext cx="4608512" cy="2592288"/>
          </a:xfrm>
        </p:spPr>
      </p:pic>
      <p:sp>
        <p:nvSpPr>
          <p:cNvPr id="2" name="TextBox 1"/>
          <p:cNvSpPr txBox="1"/>
          <p:nvPr/>
        </p:nvSpPr>
        <p:spPr>
          <a:xfrm>
            <a:off x="4283968" y="908720"/>
            <a:ext cx="432048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400" cap="all" dirty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rPr>
              <a:t>Благодарим ви за вниманието!</a:t>
            </a:r>
          </a:p>
        </p:txBody>
      </p:sp>
    </p:spTree>
    <p:extLst>
      <p:ext uri="{BB962C8B-B14F-4D97-AF65-F5344CB8AC3E}">
        <p14:creationId xmlns:p14="http://schemas.microsoft.com/office/powerpoint/2010/main" val="2850517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Trek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906</TotalTime>
  <Words>385</Words>
  <Application>Microsoft Office PowerPoint</Application>
  <PresentationFormat>On-screen Show (4:3)</PresentationFormat>
  <Paragraphs>101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Trek</vt:lpstr>
      <vt:lpstr>Рецепта за функция по математически </vt:lpstr>
      <vt:lpstr>ПродуктЪт</vt:lpstr>
      <vt:lpstr>Допустими стойности</vt:lpstr>
      <vt:lpstr>Четност и нечетност</vt:lpstr>
      <vt:lpstr>Пресечни точки с координатните оси</vt:lpstr>
      <vt:lpstr>Първа производна</vt:lpstr>
      <vt:lpstr>Втора производна ❤</vt:lpstr>
      <vt:lpstr>Асимптоти и други вкусотийки</vt:lpstr>
      <vt:lpstr>Асимптоти и други вкусотийки</vt:lpstr>
      <vt:lpstr>Асимптоти и други вкусотийки</vt:lpstr>
      <vt:lpstr>Таблица</vt:lpstr>
      <vt:lpstr> Графика</vt:lpstr>
      <vt:lpstr>Bon appetit!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Рецепта за функция по математически</dc:title>
  <dc:creator>Lili</dc:creator>
  <cp:lastModifiedBy>Mouse</cp:lastModifiedBy>
  <cp:revision>40</cp:revision>
  <dcterms:created xsi:type="dcterms:W3CDTF">2014-01-04T09:45:33Z</dcterms:created>
  <dcterms:modified xsi:type="dcterms:W3CDTF">2014-01-10T01:05:12Z</dcterms:modified>
</cp:coreProperties>
</file>