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Comfortaa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mfortaa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Comfortaa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21" name="Google Shape;21;p3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4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31" name="Google Shape;31;p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4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rgbClr val="213555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460950" y="2045172"/>
            <a:ext cx="8222100" cy="8388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lang="bg">
                <a:latin typeface="Comfortaa"/>
                <a:ea typeface="Comfortaa"/>
                <a:cs typeface="Comfortaa"/>
                <a:sym typeface="Comfortaa"/>
              </a:rPr>
              <a:t>К Р И Л Е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460938" y="3127988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bg" sz="1600">
                <a:latin typeface="Comfortaa"/>
                <a:ea typeface="Comfortaa"/>
                <a:cs typeface="Comfortaa"/>
                <a:sym typeface="Comfortaa"/>
              </a:rPr>
              <a:t>КРЕАТИВНОСТ, РАЗВИТИЕ, ИНТЕЛЕКТ, ЛЮБОЗНАНИЕ, ЕКИПНОСТ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997500" y="1028675"/>
            <a:ext cx="71490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bg" sz="3000" u="none" cap="none" strike="noStrike">
                <a:solidFill>
                  <a:srgbClr val="FFD966"/>
                </a:solidFill>
                <a:latin typeface="Comfortaa"/>
                <a:ea typeface="Comfortaa"/>
                <a:cs typeface="Comfortaa"/>
                <a:sym typeface="Comfortaa"/>
              </a:rPr>
              <a:t>S</a:t>
            </a:r>
            <a:r>
              <a:rPr b="0" i="0" lang="bg" sz="3000" u="none" cap="none" strike="noStrike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T</a:t>
            </a:r>
            <a:r>
              <a:rPr b="0" i="0" lang="bg" sz="3000" u="none" cap="none" strike="noStrike">
                <a:solidFill>
                  <a:srgbClr val="3C78D8"/>
                </a:solidFill>
                <a:latin typeface="Comfortaa"/>
                <a:ea typeface="Comfortaa"/>
                <a:cs typeface="Comfortaa"/>
                <a:sym typeface="Comfortaa"/>
              </a:rPr>
              <a:t>E</a:t>
            </a:r>
            <a:r>
              <a:rPr b="0" i="0" lang="bg" sz="3000" u="none" cap="none" strike="noStrike">
                <a:solidFill>
                  <a:srgbClr val="93C47D"/>
                </a:solidFill>
                <a:latin typeface="Comfortaa"/>
                <a:ea typeface="Comfortaa"/>
                <a:cs typeface="Comfortaa"/>
                <a:sym typeface="Comfortaa"/>
              </a:rPr>
              <a:t>A</a:t>
            </a:r>
            <a:r>
              <a:rPr b="0" i="0" lang="bg" sz="3000" u="none" cap="none" strike="noStrike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M</a:t>
            </a:r>
            <a:r>
              <a:rPr b="0" i="0" lang="bg" sz="30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ЦЕНТЪР</a:t>
            </a:r>
            <a:endParaRPr b="0" i="0" sz="30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950" y="267550"/>
            <a:ext cx="1335325" cy="133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bg">
                <a:solidFill>
                  <a:schemeClr val="lt1"/>
                </a:solidFill>
              </a:rPr>
              <a:t>НОВА СРЕДА НА ОБУЧЕНИЕ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4779725" y="1300625"/>
            <a:ext cx="4052700" cy="3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bg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STEAM център, включващ 7 зони за обучение и самоподготовка, обединени в едно общо многофункционално учебно пространство, осигуряващо условия за интерактивно проектобазирано обучение.</a:t>
            </a:r>
            <a:endParaRPr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bg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Центърът е изграден чрез цялостно преустройство и преобразуване на съществуващите преди ремонта пространства, които са напълно преобразувани.  </a:t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200"/>
            <a:ext cx="4474926" cy="3360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bg">
                <a:solidFill>
                  <a:schemeClr val="lt1"/>
                </a:solidFill>
              </a:rPr>
              <a:t>НОВА СРЕДА НА ОБУЧЕНИЕ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443550" y="2497063"/>
            <a:ext cx="38691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4637250" y="1141875"/>
            <a:ext cx="41952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g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Учебни зони, проектирани като учебна среда, подходяща за прилагането на различни форми на учебна организация с акцент върху работата по групи и проектобазираното обучение. 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775" y="1017800"/>
            <a:ext cx="3010273" cy="186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775" y="3104875"/>
            <a:ext cx="3010273" cy="1734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bg">
                <a:solidFill>
                  <a:schemeClr val="lt1"/>
                </a:solidFill>
              </a:rPr>
              <a:t>НОВИ ФОРМИ И МЕТОДИ НА УЧЕБНА РАБОТА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0" name="Google Shape;11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050" y="1329113"/>
            <a:ext cx="4110901" cy="32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6"/>
          <p:cNvSpPr txBox="1"/>
          <p:nvPr/>
        </p:nvSpPr>
        <p:spPr>
          <a:xfrm rot="239">
            <a:off x="4566275" y="1386925"/>
            <a:ext cx="4323600" cy="26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bg" sz="17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Учениците п</a:t>
            </a:r>
            <a:r>
              <a:rPr lang="bg" sz="17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ридобиват умения в креативните технологии, необходими за професиите на бъдещето. </a:t>
            </a:r>
            <a:endParaRPr sz="1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bg" sz="17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</a:t>
            </a:r>
            <a:r>
              <a:rPr lang="bg" sz="17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практическа основа овладяват дигиталните компетентности, съчетано с овладяване на компетентности, заложени в учебните програми по другите учебни предмети. </a:t>
            </a:r>
            <a:endParaRPr b="0" i="0" sz="19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36625" y="1275750"/>
            <a:ext cx="18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bg" sz="2200">
                <a:solidFill>
                  <a:schemeClr val="lt1"/>
                </a:solidFill>
              </a:rPr>
              <a:t>МОТИВИРАНИ И КВАЛИФИЦИРАНИ ПРЕПОДАВАТЕЛИ</a:t>
            </a:r>
            <a:endParaRPr sz="3400">
              <a:solidFill>
                <a:schemeClr val="lt1"/>
              </a:solidFill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4768875" y="1202525"/>
            <a:ext cx="3891300" cy="3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Квалификация по надграждащите програми Дигитални науки, Разработка на игри и Разработка на уеб приложения. 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 за сертифициране по международна обучителна програма за използване на облачни технологии. 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 в прилагането на проектобазирано обучение чрез използване на креативните технологии.</a:t>
            </a:r>
            <a:endParaRPr sz="15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" sz="15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 за прилагане на модела 1:1 в класната стая. 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9" name="Google Shape;11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200"/>
            <a:ext cx="4464077" cy="334805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/>
          <p:nvPr/>
        </p:nvSpPr>
        <p:spPr>
          <a:xfrm>
            <a:off x="8227350" y="2948800"/>
            <a:ext cx="648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3000"/>
              <a:buNone/>
            </a:pPr>
            <a:r>
              <a:rPr lang="bg" sz="2200">
                <a:solidFill>
                  <a:schemeClr val="lt1"/>
                </a:solidFill>
              </a:rPr>
              <a:t>НОВО, ИНТЕГРИРАНО И АДАПТИРАНО УЧЕБНО СЪДЪРЖАНИЕ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5211025" y="1170200"/>
            <a:ext cx="3621300" cy="3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bg" sz="1200">
                <a:solidFill>
                  <a:schemeClr val="lt1"/>
                </a:solidFill>
              </a:rPr>
              <a:t>Н</a:t>
            </a:r>
            <a:r>
              <a:rPr lang="bg" sz="1200">
                <a:solidFill>
                  <a:schemeClr val="lt1"/>
                </a:solidFill>
              </a:rPr>
              <a:t>ОВО ИНТЕГРИРАНО УЧЕБНО СЪДЪРЖАНИЕ, РАЗРАБОТЕНО В ПАРТНЬОРСТВО С УЧИЛИЩНА ТЕЛЕРИК АКАДЕМИЯ.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bg" sz="1200">
                <a:solidFill>
                  <a:schemeClr val="lt1"/>
                </a:solidFill>
              </a:rPr>
              <a:t>КОМПЕТЕНТНОСТЕН ПОДХОД В ПРОЕКТОБАЗИРАНОТО ОБУЧЕНИЕ.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bg" sz="1200">
                <a:solidFill>
                  <a:schemeClr val="lt1"/>
                </a:solidFill>
              </a:rPr>
              <a:t>ГЪВКАВОСТ В ПРЕПОДАВАНЕТО НА УЧЕБНОТО СЪДЪРЖАНИЕ.</a:t>
            </a:r>
            <a:endParaRPr sz="1200">
              <a:solidFill>
                <a:schemeClr val="lt1"/>
              </a:solidFill>
            </a:endParaRPr>
          </a:p>
          <a:p>
            <a:pPr indent="0" lvl="0" marL="0" marR="356025" rtl="0" algn="just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bg" sz="1200">
                <a:solidFill>
                  <a:schemeClr val="lt1"/>
                </a:solidFill>
              </a:rPr>
              <a:t>Skills for Innovation - ВНЕДРЯВАНЕ НА ТЕХНОЛОГИИ И СЪЗДАВАНЕ НА ВЪЗМОЖНОСТИ ЗА УЧЕНЕ С ФОКУС ВЪРХУ ТРАНСФОРМИРАНЕ НА НАЧИНА, ПО КОЙТО ТЕХНОЛОГИИТЕ СЕ ИЗПОЛЗВАТ В ОБРАЗОВАНИЕТО. </a:t>
            </a:r>
            <a:endParaRPr sz="1200">
              <a:solidFill>
                <a:schemeClr val="lt1"/>
              </a:solidFill>
            </a:endParaRPr>
          </a:p>
        </p:txBody>
      </p:sp>
      <p:pic>
        <p:nvPicPr>
          <p:cNvPr id="127" name="Google Shape;12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200"/>
            <a:ext cx="4906225" cy="3670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3000"/>
              <a:buNone/>
            </a:pPr>
            <a:r>
              <a:rPr lang="bg" sz="2200">
                <a:solidFill>
                  <a:schemeClr val="lt1"/>
                </a:solidFill>
              </a:rPr>
              <a:t>ДОБРА ОРГАНИЗАЦИЯ НА УЧЕБНАТА ДЕЙНОСТ И ЕФЕКТИВНА МЕТОДИКА</a:t>
            </a:r>
            <a:endParaRPr sz="2200"/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311700" y="1420850"/>
            <a:ext cx="8520600" cy="31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bg" sz="1600">
                <a:solidFill>
                  <a:schemeClr val="lt1"/>
                </a:solidFill>
              </a:rPr>
              <a:t>ЯСНИ ОРГАНИЗАЦИОННИ РОЛИ: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-"/>
            </a:pPr>
            <a:r>
              <a:rPr lang="bg" sz="1600">
                <a:solidFill>
                  <a:schemeClr val="lt1"/>
                </a:solidFill>
              </a:rPr>
              <a:t>заместник-директор с отговорности за иновациите;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-"/>
            </a:pPr>
            <a:r>
              <a:rPr lang="bg" sz="1600">
                <a:solidFill>
                  <a:schemeClr val="lt1"/>
                </a:solidFill>
              </a:rPr>
              <a:t>специалист, отговорен за внедряването на технологиите;</a:t>
            </a:r>
            <a:endParaRPr sz="1600">
              <a:solidFill>
                <a:schemeClr val="lt1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-"/>
            </a:pPr>
            <a:r>
              <a:rPr lang="bg" sz="1600">
                <a:solidFill>
                  <a:schemeClr val="lt1"/>
                </a:solidFill>
              </a:rPr>
              <a:t>ръководител на центъра.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bg" sz="1600">
                <a:solidFill>
                  <a:schemeClr val="lt1"/>
                </a:solidFill>
              </a:rPr>
              <a:t>ФУНКЦИОНИРАЩИ ПУО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bg" sz="1600">
                <a:solidFill>
                  <a:schemeClr val="lt1"/>
                </a:solidFill>
              </a:rPr>
              <a:t>НАВРЕМЕННО ПЛАНИРАНЕ И ДОБРА ОРГАНИЗАЦИЯ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bg" sz="1600">
                <a:solidFill>
                  <a:schemeClr val="lt1"/>
                </a:solidFill>
              </a:rPr>
              <a:t>ЕФЕКТИВНО ПРИЛАГАНЕ НА ПРОЕКТОБАЗИРАНОТО ОБУЧЕНИЕ И НА МОДЕЛА 1:1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3000"/>
              <a:buNone/>
            </a:pPr>
            <a:r>
              <a:rPr lang="bg" sz="2600">
                <a:solidFill>
                  <a:schemeClr val="lt1"/>
                </a:solidFill>
              </a:rPr>
              <a:t>СИЛНА ОБЩЕСТВЕНА И ЕКСПЕРТНА ПОДКРЕПА</a:t>
            </a:r>
            <a:endParaRPr sz="2600">
              <a:solidFill>
                <a:schemeClr val="lt1"/>
              </a:solidFill>
            </a:endParaRPr>
          </a:p>
        </p:txBody>
      </p:sp>
      <p:sp>
        <p:nvSpPr>
          <p:cNvPr id="139" name="Google Shape;139;p20"/>
          <p:cNvSpPr txBox="1"/>
          <p:nvPr>
            <p:ph idx="1" type="body"/>
          </p:nvPr>
        </p:nvSpPr>
        <p:spPr>
          <a:xfrm>
            <a:off x="311700" y="1229875"/>
            <a:ext cx="8520600" cy="36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bg">
                <a:solidFill>
                  <a:schemeClr val="lt1"/>
                </a:solidFill>
              </a:rPr>
              <a:t>ЕКСПЕРТНА ПОДКРЕПА: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bg">
                <a:solidFill>
                  <a:schemeClr val="lt1"/>
                </a:solidFill>
              </a:rPr>
              <a:t>Училищна Телерик Академия 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bg">
                <a:solidFill>
                  <a:schemeClr val="lt1"/>
                </a:solidFill>
              </a:rPr>
              <a:t>Център за творческо обучение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bg">
                <a:solidFill>
                  <a:schemeClr val="lt1"/>
                </a:solidFill>
              </a:rPr>
              <a:t>Бизнес партньор ЕСКОМ ООД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bg">
                <a:solidFill>
                  <a:schemeClr val="lt1"/>
                </a:solidFill>
              </a:rPr>
              <a:t>Специалисти в IT индустрията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bg">
                <a:solidFill>
                  <a:schemeClr val="lt1"/>
                </a:solidFill>
              </a:rPr>
              <a:t>ОБЩЕСТВЕНА ПОДКРЕПА: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bg">
                <a:solidFill>
                  <a:schemeClr val="lt1"/>
                </a:solidFill>
              </a:rPr>
              <a:t>родителско настоятелство и обществен съвет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bg">
                <a:solidFill>
                  <a:schemeClr val="lt1"/>
                </a:solidFill>
              </a:rPr>
              <a:t>бивши възпитаници на гимназията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bg">
                <a:solidFill>
                  <a:schemeClr val="lt1"/>
                </a:solidFill>
              </a:rPr>
              <a:t>Община Хасково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bg">
                <a:solidFill>
                  <a:schemeClr val="lt1"/>
                </a:solidFill>
              </a:rPr>
              <a:t>ТЕХНОЛОГИИ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45" name="Google Shape;145;p21"/>
          <p:cNvSpPr txBox="1"/>
          <p:nvPr>
            <p:ph idx="1" type="body"/>
          </p:nvPr>
        </p:nvSpPr>
        <p:spPr>
          <a:xfrm>
            <a:off x="311700" y="1087800"/>
            <a:ext cx="3735600" cy="1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bg">
                <a:solidFill>
                  <a:schemeClr val="lt1"/>
                </a:solidFill>
              </a:rPr>
              <a:t>Съобразени с учебното съдържание, вида и сложността на учебните задачи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46" name="Google Shape;14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2354700"/>
            <a:ext cx="4500825" cy="25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3225" y="1170200"/>
            <a:ext cx="4338375" cy="2441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type="ctrTitle"/>
          </p:nvPr>
        </p:nvSpPr>
        <p:spPr>
          <a:xfrm>
            <a:off x="460950" y="2045172"/>
            <a:ext cx="8222100" cy="8388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lang="bg">
                <a:latin typeface="Comfortaa"/>
                <a:ea typeface="Comfortaa"/>
                <a:cs typeface="Comfortaa"/>
                <a:sym typeface="Comfortaa"/>
              </a:rPr>
              <a:t>К Р И Л Е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3" name="Google Shape;153;p22"/>
          <p:cNvSpPr txBox="1"/>
          <p:nvPr>
            <p:ph idx="1" type="subTitle"/>
          </p:nvPr>
        </p:nvSpPr>
        <p:spPr>
          <a:xfrm>
            <a:off x="460938" y="3127988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bg" sz="1600">
                <a:latin typeface="Comfortaa"/>
                <a:ea typeface="Comfortaa"/>
                <a:cs typeface="Comfortaa"/>
                <a:sym typeface="Comfortaa"/>
              </a:rPr>
              <a:t>КРЕАТИВНОСТ, РАЗВИТИЕ, ИНТЕЛЕКТ, ЛЮБОЗНАНИЕ, ЕКИПНОСТ</a:t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997500" y="1028675"/>
            <a:ext cx="7149000" cy="5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bg" sz="3000" u="none" cap="none" strike="noStrike">
                <a:solidFill>
                  <a:srgbClr val="FFD966"/>
                </a:solidFill>
                <a:latin typeface="Comfortaa"/>
                <a:ea typeface="Comfortaa"/>
                <a:cs typeface="Comfortaa"/>
                <a:sym typeface="Comfortaa"/>
              </a:rPr>
              <a:t>S</a:t>
            </a:r>
            <a:r>
              <a:rPr b="0" i="0" lang="bg" sz="3000" u="none" cap="none" strike="noStrike">
                <a:solidFill>
                  <a:srgbClr val="FF0000"/>
                </a:solidFill>
                <a:latin typeface="Comfortaa"/>
                <a:ea typeface="Comfortaa"/>
                <a:cs typeface="Comfortaa"/>
                <a:sym typeface="Comfortaa"/>
              </a:rPr>
              <a:t>T</a:t>
            </a:r>
            <a:r>
              <a:rPr b="0" i="0" lang="bg" sz="3000" u="none" cap="none" strike="noStrike">
                <a:solidFill>
                  <a:srgbClr val="3C78D8"/>
                </a:solidFill>
                <a:latin typeface="Comfortaa"/>
                <a:ea typeface="Comfortaa"/>
                <a:cs typeface="Comfortaa"/>
                <a:sym typeface="Comfortaa"/>
              </a:rPr>
              <a:t>E</a:t>
            </a:r>
            <a:r>
              <a:rPr b="0" i="0" lang="bg" sz="3000" u="none" cap="none" strike="noStrike">
                <a:solidFill>
                  <a:srgbClr val="93C47D"/>
                </a:solidFill>
                <a:latin typeface="Comfortaa"/>
                <a:ea typeface="Comfortaa"/>
                <a:cs typeface="Comfortaa"/>
                <a:sym typeface="Comfortaa"/>
              </a:rPr>
              <a:t>A</a:t>
            </a:r>
            <a:r>
              <a:rPr b="0" i="0" lang="bg" sz="3000" u="none" cap="none" strike="noStrike">
                <a:solidFill>
                  <a:schemeClr val="accent5"/>
                </a:solidFill>
                <a:latin typeface="Comfortaa"/>
                <a:ea typeface="Comfortaa"/>
                <a:cs typeface="Comfortaa"/>
                <a:sym typeface="Comfortaa"/>
              </a:rPr>
              <a:t>M</a:t>
            </a:r>
            <a:r>
              <a:rPr b="0" i="0" lang="bg" sz="3000" u="none" cap="none" strike="noStrike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ЦЕНТЪР</a:t>
            </a:r>
            <a:endParaRPr b="0" i="0" sz="3000" u="none" cap="none" strike="noStrike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1304925" y="3651600"/>
            <a:ext cx="6578400" cy="7389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bg" sz="24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Да бъдем създатели, а не консуматори!</a:t>
            </a:r>
            <a:endParaRPr b="0" i="0" sz="24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