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61" r:id="rId6"/>
    <p:sldId id="263" r:id="rId7"/>
    <p:sldId id="270" r:id="rId8"/>
    <p:sldId id="264" r:id="rId9"/>
    <p:sldId id="265" r:id="rId10"/>
    <p:sldId id="266" r:id="rId11"/>
    <p:sldId id="267" r:id="rId12"/>
    <p:sldId id="260" r:id="rId13"/>
    <p:sldId id="268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D966-3DD6-458A-895A-94A627789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8795A-4B62-453D-AC7F-0703ED55A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8023A-7D41-49C7-A05C-1BCC99B8F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AC316-60A6-4837-A603-7E32BEC8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18F98-EF55-4948-888A-6894AC7CE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957CE-DD4E-4DB3-AC17-351B2D71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E06A6-0116-43A8-9CC6-CB66A0748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57DCF-AD3A-4E55-A485-DF554DBE5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35333-02FE-451A-A953-C4D5CA58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3FD3E-25F8-49EC-8A57-0094D5409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4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5FBD-E0B0-4414-8852-AECDAAFA2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0B93D-5F5A-410A-A425-5DF39D57D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23C5C-BB25-4D8A-BC79-B82473A32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1320D-BCEB-49E5-96F5-5CD1F101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AEF9E-712A-47A6-B8BA-6E8B6A3A8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5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0FA8F-4B5A-4C49-A0FE-D07A7980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6BB3E-D3C6-4B97-811D-F2623F6BE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03E16-BB24-4CF5-AA9E-24B831E90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BAFE28-D270-43BB-BD18-20D62E445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D6AE5A-755A-4151-AB6C-F5CF051AB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9FA8A-8EC6-4C4B-AC37-C923959B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7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AEE79-3878-4777-BC25-E4B57A866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50E52-3783-4419-871F-7E98CD35E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3E252-B844-4DCF-8057-7C84E35B0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A9234C-8C28-481B-9D54-7E369C867A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2A2E49-8525-4209-A425-5663085DF6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F3338-2A9D-44C1-AC86-829039542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7A7805-3843-40F0-8E28-BBEAF847A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99D3A2-8971-4DFE-84A7-D6D65C62C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69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EEF5-D0F3-44A9-BE98-12B73D248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B05C48-E63E-47B6-98D0-3451BF4A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FBD79-DED1-4E6C-B2EE-F4720B74E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E1030-79DE-4D26-AEC1-7048CEFC2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8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B97BF9-82A7-40FE-A647-1F063E375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82BAC-37D8-42B2-A3F1-5DBBFE396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62F4D-F6B6-45D6-BAE0-B4DC2527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37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112B-6D1B-417E-AB29-E34D931C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E500F-76C2-4100-BB71-9B0931358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E6030-053C-40E2-9516-DA4D45E84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10395-5D17-4AF0-950C-E3357A5B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80AE6-5D02-4CE3-A96B-7E30780FC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BCDAC-BFA8-4EC6-8529-AF1DE6BB6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1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AFD1-8FD8-4C5E-A6EE-EBF4809DD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5A0E9-BB9A-4FF3-BB9B-B880A9D4F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B526C-80A0-4D2E-B430-A5541A0AA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DE027-77C7-4023-ACAB-CBB64E72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43BBAE-4323-4441-A610-492F902F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EECD9-D11B-44B6-BA57-DC1E7C5C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2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DBDC3-9E61-46A8-BF85-F1DC4036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FF1518-3C9A-4F0B-B286-F463F1EB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C4531-9448-4CD3-828D-A6F9F2A7F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C6B75-2921-463E-9843-D6621B203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13240-B42C-4C28-8F48-D4F3A4F77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5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CB11FB-5719-4883-90F2-246DD5E986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7B0E3A-51FD-44CD-9A2A-B29F42F7D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5B0E9-C948-43C2-986F-E99848526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1DD5C-CB70-4D19-B9CF-DD4627F5F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F4D7A-C770-42AC-9D48-06A603D7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0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13C128-1DA7-4786-A903-CDBF0A5C0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38177-5907-42B8-9989-40FABBD8A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F6364-8A03-4154-BAFA-1D6FEB20A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0A04E-039B-403F-B183-FF7C1FE5C1D4}" type="datetimeFigureOut">
              <a:rPr lang="en-US" smtClean="0"/>
              <a:t>15-Feb-20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1523D-22A5-4A5D-9427-7B7FE272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3F3BE-D808-4C9A-B347-3298D2ED3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64C5-9EB9-4DBF-9B8A-450D6BD4E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1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cse.eu/international-projects/ensit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hyperlink" Target="https://icse.eu/quarterly-problem-mathematic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geogebra.org/m/ZUDcUk2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31407-20B0-432C-8FA2-A7487354E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354" y="1778000"/>
            <a:ext cx="11105002" cy="1496778"/>
          </a:xfrm>
        </p:spPr>
        <p:txBody>
          <a:bodyPr>
            <a:normAutofit/>
          </a:bodyPr>
          <a:lstStyle/>
          <a:p>
            <a:r>
              <a:rPr lang="bg-BG" sz="4800" dirty="0"/>
              <a:t>Проектът </a:t>
            </a:r>
            <a:r>
              <a:rPr lang="en-US" sz="4800" dirty="0"/>
              <a:t>ENSITE </a:t>
            </a:r>
            <a:r>
              <a:rPr lang="bg-BG" sz="4800" dirty="0"/>
              <a:t>и участието  на ИМИ-БАН</a:t>
            </a:r>
            <a:br>
              <a:rPr lang="bg-BG" sz="4800" dirty="0"/>
            </a:br>
            <a:r>
              <a:rPr lang="bg-BG" sz="4800" dirty="0"/>
              <a:t>(Как да събираме и анализираме данни?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C9488-9F67-447F-8A29-6BFD4E0F4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/>
              <a:t>Евгения Стоименова и Евгения Сендова</a:t>
            </a:r>
            <a:endParaRPr lang="en-US" dirty="0"/>
          </a:p>
          <a:p>
            <a:endParaRPr lang="bg-BG" dirty="0"/>
          </a:p>
          <a:p>
            <a:endParaRPr lang="bg-BG" dirty="0"/>
          </a:p>
          <a:p>
            <a:r>
              <a:rPr lang="bg-BG" dirty="0"/>
              <a:t>ДМО, 15.02.2020 г. София</a:t>
            </a:r>
            <a:endParaRPr lang="en-US" dirty="0"/>
          </a:p>
        </p:txBody>
      </p:sp>
      <p:pic>
        <p:nvPicPr>
          <p:cNvPr id="4" name="Picture 3" descr="C:\Users\PC\Desktop\Picture1.png">
            <a:extLst>
              <a:ext uri="{FF2B5EF4-FFF2-40B4-BE49-F238E27FC236}">
                <a16:creationId xmlns:a16="http://schemas.microsoft.com/office/drawing/2014/main" id="{DF4D66AD-9CF8-45E1-AA5D-7DD2E8325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972" y="5413018"/>
            <a:ext cx="1096055" cy="98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1E190B-9DA4-4D7B-B075-732F02EA74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8" t="27600" r="30312" b="58400"/>
          <a:stretch/>
        </p:blipFill>
        <p:spPr>
          <a:xfrm>
            <a:off x="2200127" y="335149"/>
            <a:ext cx="6695690" cy="128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936C1-B665-49EF-AA4E-6B6050A6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23" y="365125"/>
            <a:ext cx="10784595" cy="1325563"/>
          </a:xfrm>
        </p:spPr>
        <p:txBody>
          <a:bodyPr>
            <a:noAutofit/>
          </a:bodyPr>
          <a:lstStyle/>
          <a:p>
            <a:r>
              <a:rPr lang="bg-BG" sz="3200" b="1" dirty="0"/>
              <a:t>Консорциумът</a:t>
            </a:r>
            <a:r>
              <a:rPr lang="en-US" sz="3200" dirty="0"/>
              <a:t> - 11 </a:t>
            </a:r>
            <a:r>
              <a:rPr lang="bg-BG" sz="3200" dirty="0"/>
              <a:t>европейски страни </a:t>
            </a:r>
            <a:br>
              <a:rPr lang="bg-BG" sz="3200" dirty="0"/>
            </a:br>
            <a:r>
              <a:rPr lang="bg-BG" sz="3200" b="1" dirty="0"/>
              <a:t>Цел</a:t>
            </a:r>
            <a:r>
              <a:rPr lang="bg-BG" sz="3200" dirty="0"/>
              <a:t> – да се разработи иновативен подход за подобряване на висшето образование на учители, като се включат социално-научни проблеми, свързани с околната среда</a:t>
            </a:r>
            <a:endParaRPr lang="en-US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D7B8136-CEA7-4DF0-A2B9-8A2BE3519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506662"/>
            <a:ext cx="7735712" cy="43513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38B9D28-1855-4E4D-8C04-0041939E7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125" y="2545688"/>
            <a:ext cx="6231875" cy="427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1CE55A-8CA2-436D-9FBF-498B7D1C818F}"/>
              </a:ext>
            </a:extLst>
          </p:cNvPr>
          <p:cNvSpPr/>
          <p:nvPr/>
        </p:nvSpPr>
        <p:spPr>
          <a:xfrm>
            <a:off x="492812" y="1914009"/>
            <a:ext cx="4428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https://icse.eu/international-projects/ensite/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486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00D36-465C-4AFE-B97A-76D7BCDB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Как се работи на </a:t>
            </a:r>
            <a:r>
              <a:rPr lang="en-US" dirty="0"/>
              <a:t>Kick-off meeting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4B4871-821C-4B51-8A2E-C2236D511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5" y="2402568"/>
            <a:ext cx="5804293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0047E0-CDB1-4060-AA5E-691CCEC49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02056"/>
            <a:ext cx="5804293" cy="435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2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09926-61C3-4031-A576-E2C5C3E6B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Кратки данни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794FA-513A-483A-A91C-3C25631BC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bg-BG" b="1" dirty="0"/>
              <a:t>Е</a:t>
            </a:r>
            <a:r>
              <a:rPr lang="en-US" b="1" dirty="0"/>
              <a:t>NSITE (2019-2022) - </a:t>
            </a:r>
            <a:r>
              <a:rPr lang="en-US" b="1" cap="all" dirty="0"/>
              <a:t>ENVIRONMENTAL SOCIO-SCIENTIFIC ISSUES IN INITIAL TEACHER EDUCATION</a:t>
            </a:r>
          </a:p>
          <a:p>
            <a:pPr fontAlgn="base"/>
            <a:r>
              <a:rPr lang="en-US" dirty="0"/>
              <a:t> Erasmus+ project supporting the development of future science and </a:t>
            </a:r>
            <a:r>
              <a:rPr lang="en-US" dirty="0" err="1"/>
              <a:t>maths</a:t>
            </a:r>
            <a:r>
              <a:rPr lang="en-US" dirty="0"/>
              <a:t> teachers’ environmental citizenship and related teaching competences.</a:t>
            </a:r>
          </a:p>
          <a:p>
            <a:pPr fontAlgn="base"/>
            <a:r>
              <a:rPr lang="en-US" dirty="0"/>
              <a:t>Facing severe global environmental challenges:</a:t>
            </a:r>
          </a:p>
          <a:p>
            <a:pPr lvl="1" fontAlgn="base"/>
            <a:r>
              <a:rPr lang="en-US" dirty="0"/>
              <a:t>climate change,</a:t>
            </a:r>
          </a:p>
          <a:p>
            <a:pPr lvl="1" fontAlgn="base"/>
            <a:r>
              <a:rPr lang="en-US" dirty="0"/>
              <a:t>plastic waste </a:t>
            </a:r>
          </a:p>
          <a:p>
            <a:pPr lvl="1" fontAlgn="base"/>
            <a:r>
              <a:rPr lang="en-US" dirty="0"/>
              <a:t>loss of biodiversity. </a:t>
            </a:r>
            <a:endParaRPr lang="bg-BG" dirty="0"/>
          </a:p>
          <a:p>
            <a:pPr marL="0" indent="0" fontAlgn="base">
              <a:buNone/>
            </a:pPr>
            <a:r>
              <a:rPr lang="en-US" dirty="0"/>
              <a:t>To develop sustainable solutions of these challenges, people need skills to deal with these challenges – not only profound scientific know-how but also critical thinking, creativity, responsible citizenship competences and forward-looking skills.</a:t>
            </a:r>
          </a:p>
        </p:txBody>
      </p:sp>
    </p:spTree>
    <p:extLst>
      <p:ext uri="{BB962C8B-B14F-4D97-AF65-F5344CB8AC3E}">
        <p14:creationId xmlns:p14="http://schemas.microsoft.com/office/powerpoint/2010/main" val="75705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C7396-9278-4E2D-B2C1-6F2C150A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Събиране на данни – нашият модул</a:t>
            </a:r>
            <a:endParaRPr lang="en-US" dirty="0"/>
          </a:p>
        </p:txBody>
      </p:sp>
      <p:pic>
        <p:nvPicPr>
          <p:cNvPr id="1026" name="Picture 2" descr="Image result for big data data analysis">
            <a:extLst>
              <a:ext uri="{FF2B5EF4-FFF2-40B4-BE49-F238E27FC236}">
                <a16:creationId xmlns:a16="http://schemas.microsoft.com/office/drawing/2014/main" id="{F8ADC980-868B-4381-9A0D-CEF10B08D6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876" y="2015066"/>
            <a:ext cx="7136248" cy="404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992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EFD6-3619-4381-B092-EA47ECE1D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Събиране на данни – нашият модул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80352-B02B-435F-BC19-0AC697B21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Module O3 will focus on the following topics:</a:t>
            </a:r>
            <a:endParaRPr lang="en-US" dirty="0"/>
          </a:p>
          <a:p>
            <a:r>
              <a:rPr lang="en-GB" b="1" dirty="0"/>
              <a:t>Introduction to Data Collection</a:t>
            </a:r>
            <a:endParaRPr lang="en-US" dirty="0"/>
          </a:p>
          <a:p>
            <a:pPr lvl="0"/>
            <a:r>
              <a:rPr lang="en-GB" dirty="0"/>
              <a:t>First examples for  Social Science Data Issues </a:t>
            </a:r>
            <a:endParaRPr lang="bg-BG" dirty="0"/>
          </a:p>
          <a:p>
            <a:pPr lvl="0"/>
            <a:r>
              <a:rPr lang="en-GB" dirty="0"/>
              <a:t>Reflection on their relation to the general social life </a:t>
            </a:r>
            <a:endParaRPr lang="bg-BG" dirty="0"/>
          </a:p>
          <a:p>
            <a:pPr lvl="0"/>
            <a:r>
              <a:rPr lang="en-GB" dirty="0"/>
              <a:t>Definition of basic Data Analysis concepts</a:t>
            </a:r>
            <a:endParaRPr lang="bg-BG" dirty="0"/>
          </a:p>
          <a:p>
            <a:pPr lvl="0"/>
            <a:r>
              <a:rPr lang="en-GB" dirty="0"/>
              <a:t>How to deal with survey data in general: Steps needed to go through to deal with collecting data, analysis and inference from them. </a:t>
            </a:r>
            <a:endParaRPr lang="en-US" dirty="0"/>
          </a:p>
          <a:p>
            <a:r>
              <a:rPr lang="en-GB" dirty="0"/>
              <a:t> This part of the module will be the basis of and point of reference for the modules O4 (Analysing big data) and O5 (Decision Making).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5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FEAAA-FF80-49C6-9494-F96889F29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Какво представихме във Фрайбург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63C136-5902-4DEC-B3E0-4CADE72AB5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595" y="1569499"/>
            <a:ext cx="6858832" cy="514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19FA0E6B-E21D-4C04-BF77-7FB7EADF67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925286"/>
            <a:ext cx="2656114" cy="265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A1E25DE0-87DE-45AA-A947-3C50F37BE6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8785DD-BBC2-49E1-93E1-65038CC8895A}"/>
              </a:ext>
            </a:extLst>
          </p:cNvPr>
          <p:cNvSpPr/>
          <p:nvPr/>
        </p:nvSpPr>
        <p:spPr>
          <a:xfrm>
            <a:off x="4300861" y="3244334"/>
            <a:ext cx="3590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Какво представихме във Фрайбург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EDB4E-022D-4723-8A9D-A04E0FA1B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Какво представихме във Фрайбург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FCE292-8AA6-4A3A-95D3-1CFBC56FA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382" t="17106" r="28640" b="5943"/>
          <a:stretch/>
        </p:blipFill>
        <p:spPr>
          <a:xfrm>
            <a:off x="268588" y="1883831"/>
            <a:ext cx="5708700" cy="4189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A7781-4E83-4827-B0E0-6E7CB43A17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02" t="19369" r="28940" b="5760"/>
          <a:stretch/>
        </p:blipFill>
        <p:spPr>
          <a:xfrm>
            <a:off x="6095999" y="1883832"/>
            <a:ext cx="5620899" cy="4141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0729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EC45-E638-476C-860B-A122A32B5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Една анкета с български учители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37B92B-D70E-437A-BB5A-A82FD1B57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631" t="17327" r="28889" b="5916"/>
          <a:stretch/>
        </p:blipFill>
        <p:spPr>
          <a:xfrm>
            <a:off x="728312" y="1761423"/>
            <a:ext cx="5579880" cy="4119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8DED51DD-D979-4EDD-876A-1DC8BAA360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10" t="22193" r="33119" b="11004"/>
          <a:stretch/>
        </p:blipFill>
        <p:spPr>
          <a:xfrm>
            <a:off x="6384759" y="1761423"/>
            <a:ext cx="5456438" cy="4119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026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CAB6C-4F73-4CAD-9222-795A6953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Лятна школа в България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438518B-7B9A-4A6D-A6F1-744B500683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15" t="25090" r="36773" b="16370"/>
          <a:stretch/>
        </p:blipFill>
        <p:spPr>
          <a:xfrm>
            <a:off x="96919" y="1997159"/>
            <a:ext cx="5999081" cy="4359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567519-BC46-47B0-85B9-0EFA11CEB7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34" t="24652" r="35783" b="12548"/>
          <a:stretch/>
        </p:blipFill>
        <p:spPr>
          <a:xfrm>
            <a:off x="6276767" y="1992278"/>
            <a:ext cx="5669700" cy="43555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9314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A397-7C49-4487-9183-3AD80C22C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Защо в България?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757FA5-B5AA-4861-B35F-78FBEDC14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759" t="16884" r="31129" b="7022"/>
          <a:stretch/>
        </p:blipFill>
        <p:spPr>
          <a:xfrm>
            <a:off x="600075" y="1905000"/>
            <a:ext cx="5767760" cy="43226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44B526-10C6-4637-A92E-CE2FBAF215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52" t="26061" r="36025" b="13491"/>
          <a:stretch/>
        </p:blipFill>
        <p:spPr>
          <a:xfrm>
            <a:off x="6096000" y="1905000"/>
            <a:ext cx="5965204" cy="43226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1995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128B1-E5F2-4E1D-BF72-D7773580A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924" y="148861"/>
            <a:ext cx="5513505" cy="1325563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https://icse.eu/quarterly-problem-mathematics</a:t>
            </a:r>
            <a:r>
              <a:rPr lang="en-US" sz="4000" dirty="0">
                <a:hlinkClick r:id="rId2"/>
              </a:rPr>
              <a:t>/</a:t>
            </a:r>
            <a:endParaRPr lang="en-US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FBF4BDA-D94C-43A9-AEEF-676E63167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491" t="18618" r="25410" b="16061"/>
          <a:stretch/>
        </p:blipFill>
        <p:spPr>
          <a:xfrm>
            <a:off x="-39971" y="1106997"/>
            <a:ext cx="5275307" cy="3225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30E940-21CC-49B3-89C1-3358A162E9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90" t="14940" r="30783" b="5324"/>
          <a:stretch/>
        </p:blipFill>
        <p:spPr>
          <a:xfrm>
            <a:off x="5769429" y="337724"/>
            <a:ext cx="2970137" cy="34047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5F046B-7A80-48FF-94C7-87A0054C0F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982" t="21904" r="35893" b="19205"/>
          <a:stretch/>
        </p:blipFill>
        <p:spPr>
          <a:xfrm>
            <a:off x="8951831" y="223047"/>
            <a:ext cx="2721997" cy="3205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80200E-4704-4ED8-915B-FEE833B171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429" t="16190" r="32424" b="12380"/>
          <a:stretch/>
        </p:blipFill>
        <p:spPr>
          <a:xfrm>
            <a:off x="361500" y="3989468"/>
            <a:ext cx="2523214" cy="2804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793511-0AAE-440F-94FB-A9B7CDDC818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946" t="18325" r="32987" b="11746"/>
          <a:stretch/>
        </p:blipFill>
        <p:spPr>
          <a:xfrm>
            <a:off x="3177215" y="3575332"/>
            <a:ext cx="2787661" cy="32187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8FCB8D-315F-4B62-ABB7-C62E89DA19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2411" t="17801" r="33928" b="12539"/>
          <a:stretch/>
        </p:blipFill>
        <p:spPr>
          <a:xfrm>
            <a:off x="5965301" y="3549544"/>
            <a:ext cx="2787237" cy="324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05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9B176-6EF8-40C2-A22F-31DE2C770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3" y="365125"/>
            <a:ext cx="11082867" cy="1325563"/>
          </a:xfrm>
        </p:spPr>
        <p:txBody>
          <a:bodyPr/>
          <a:lstStyle/>
          <a:p>
            <a:r>
              <a:rPr lang="bg-BG" dirty="0"/>
              <a:t>И малка загрявка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91277-3DD8-4673-9D87-F91058579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713052"/>
            <a:ext cx="8136467" cy="62970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https://www.geogebra.org/m/ZUDcUk2C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E2F9FF-57F0-4572-9190-C3B5D4F1D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11" t="29244" r="25694" b="39763"/>
          <a:stretch/>
        </p:blipFill>
        <p:spPr>
          <a:xfrm>
            <a:off x="77922" y="1831191"/>
            <a:ext cx="6018078" cy="34181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E19BAC-23AF-4B55-A471-E6150F7BB8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11" t="59357" r="25694" b="8642"/>
          <a:stretch/>
        </p:blipFill>
        <p:spPr>
          <a:xfrm>
            <a:off x="6522126" y="1831779"/>
            <a:ext cx="5447161" cy="319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20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CC54F-9A1A-442F-AC58-225AA36D4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13800" cy="1325563"/>
          </a:xfrm>
        </p:spPr>
        <p:txBody>
          <a:bodyPr/>
          <a:lstStyle/>
          <a:p>
            <a:r>
              <a:rPr lang="en-US" dirty="0"/>
              <a:t>ICSE – </a:t>
            </a:r>
            <a:r>
              <a:rPr lang="bg-BG" dirty="0"/>
              <a:t>Международен център по </a:t>
            </a:r>
            <a:r>
              <a:rPr lang="en-US" dirty="0"/>
              <a:t>STEM </a:t>
            </a:r>
            <a:r>
              <a:rPr lang="bg-BG" dirty="0"/>
              <a:t>образование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EBB762-1429-4FE6-9392-3FC550053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931" t="17335" r="33817" b="6864"/>
          <a:stretch/>
        </p:blipFill>
        <p:spPr>
          <a:xfrm>
            <a:off x="3753853" y="1973669"/>
            <a:ext cx="4855301" cy="4203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E2FF61-DA44-4E6F-9FAF-18D4E3531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417" y="365125"/>
            <a:ext cx="1714500" cy="90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9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317</Words>
  <Application>Microsoft Office PowerPoint</Application>
  <PresentationFormat>Widescreen</PresentationFormat>
  <Paragraphs>35</Paragraphs>
  <Slides>14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Проектът ENSITE и участието  на ИМИ-БАН (Как да събираме и анализираме данни?</vt:lpstr>
      <vt:lpstr>Консорциумът - 11 европейски страни  Цел – да се разработи иновативен подход за подобряване на висшето образование на учители, като се включат социално-научни проблеми, свързани с околната среда</vt:lpstr>
      <vt:lpstr>Как се работи на Kick-off meeting</vt:lpstr>
      <vt:lpstr>Кратки данни</vt:lpstr>
      <vt:lpstr>Събиране на данни – нашият модул</vt:lpstr>
      <vt:lpstr>Събиране на данни – нашият модул</vt:lpstr>
      <vt:lpstr>Какво представихме във Фрайбург</vt:lpstr>
      <vt:lpstr>Какво представихме във Фрайбург</vt:lpstr>
      <vt:lpstr>Една анкета с български учители</vt:lpstr>
      <vt:lpstr>Лятна школа в България</vt:lpstr>
      <vt:lpstr>Защо в България?</vt:lpstr>
      <vt:lpstr>https://icse.eu/quarterly-problem-mathematics/</vt:lpstr>
      <vt:lpstr>И малка загрявка</vt:lpstr>
      <vt:lpstr>ICSE – Международен център по STEM образование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Проектът ENSITE и участието  на ИМИ-БАН (Как да събираме и анализираме данни?</dc:title>
  <dc:creator>Evgenia Sendova</dc:creator>
  <cp:lastModifiedBy>Evgenia Sendova</cp:lastModifiedBy>
  <cp:revision>20</cp:revision>
  <dcterms:created xsi:type="dcterms:W3CDTF">2020-02-14T11:57:03Z</dcterms:created>
  <dcterms:modified xsi:type="dcterms:W3CDTF">2020-02-15T08:41:19Z</dcterms:modified>
</cp:coreProperties>
</file>